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6" r:id="rId5"/>
    <p:sldId id="259" r:id="rId6"/>
    <p:sldId id="264" r:id="rId7"/>
    <p:sldId id="260" r:id="rId8"/>
    <p:sldId id="261" r:id="rId9"/>
    <p:sldId id="265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2CD4"/>
    <a:srgbClr val="E11FD3"/>
    <a:srgbClr val="FF6600"/>
    <a:srgbClr val="51710F"/>
    <a:srgbClr val="7BBA0E"/>
    <a:srgbClr val="1F1D0D"/>
    <a:srgbClr val="333333"/>
    <a:srgbClr val="D24B00"/>
    <a:srgbClr val="AF8C1C"/>
    <a:srgbClr val="87C4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3" autoAdjust="0"/>
    <p:restoredTop sz="94631" autoAdjust="0"/>
  </p:normalViewPr>
  <p:slideViewPr>
    <p:cSldViewPr snapToGrid="0" snapToObjects="1">
      <p:cViewPr varScale="1">
        <p:scale>
          <a:sx n="122" d="100"/>
          <a:sy n="122" d="100"/>
        </p:scale>
        <p:origin x="-40" y="-19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2478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CE4365-0604-4F2F-B77C-D1667EF8E857}" type="doc">
      <dgm:prSet loTypeId="urn:microsoft.com/office/officeart/2005/8/layout/chart3" loCatId="cycle" qsTypeId="urn:microsoft.com/office/officeart/2005/8/quickstyle/simple5" qsCatId="simple" csTypeId="urn:microsoft.com/office/officeart/2005/8/colors/colorful1" csCatId="colorful" phldr="1"/>
      <dgm:spPr/>
    </dgm:pt>
    <dgm:pt modelId="{0E1781B9-7612-4AE3-A88F-E74E914F0284}">
      <dgm:prSet phldrT="[Text]" custT="1"/>
      <dgm:spPr/>
      <dgm:t>
        <a:bodyPr/>
        <a:lstStyle/>
        <a:p>
          <a:pPr marL="0" algn="l" defTabSz="914400" rtl="0" eaLnBrk="1" latinLnBrk="0" hangingPunct="1"/>
          <a:endParaRPr lang="en-US" sz="1800" b="1" kern="1200" dirty="0">
            <a:solidFill>
              <a:schemeClr val="bg1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A1E9A69C-90CA-44AE-8D5E-0E7FBEB4B03C}" type="parTrans" cxnId="{4093A123-FE21-42E4-956C-9699F40BAD1F}">
      <dgm:prSet/>
      <dgm:spPr/>
      <dgm:t>
        <a:bodyPr/>
        <a:lstStyle/>
        <a:p>
          <a:endParaRPr lang="en-US"/>
        </a:p>
      </dgm:t>
    </dgm:pt>
    <dgm:pt modelId="{851020F2-3CCF-4FF6-B8CC-309D08090C36}" type="sibTrans" cxnId="{4093A123-FE21-42E4-956C-9699F40BAD1F}">
      <dgm:prSet/>
      <dgm:spPr/>
      <dgm:t>
        <a:bodyPr/>
        <a:lstStyle/>
        <a:p>
          <a:endParaRPr lang="en-US"/>
        </a:p>
      </dgm:t>
    </dgm:pt>
    <dgm:pt modelId="{1A14F1C0-65E2-4BFE-8251-88E4DED31049}">
      <dgm:prSet phldrT="[Text]" custT="1"/>
      <dgm:spPr/>
      <dgm:t>
        <a:bodyPr/>
        <a:lstStyle/>
        <a:p>
          <a:endParaRPr lang="en-US" sz="1800" kern="1200" dirty="0"/>
        </a:p>
      </dgm:t>
    </dgm:pt>
    <dgm:pt modelId="{70CBFDA4-D068-4A80-AA33-35FE02DA4B2E}" type="parTrans" cxnId="{9E88C0E6-4479-43A1-8568-81DC30F33F0E}">
      <dgm:prSet/>
      <dgm:spPr/>
      <dgm:t>
        <a:bodyPr/>
        <a:lstStyle/>
        <a:p>
          <a:endParaRPr lang="en-US"/>
        </a:p>
      </dgm:t>
    </dgm:pt>
    <dgm:pt modelId="{AC0BD620-B7F4-4735-A12A-337086B5405E}" type="sibTrans" cxnId="{9E88C0E6-4479-43A1-8568-81DC30F33F0E}">
      <dgm:prSet/>
      <dgm:spPr/>
      <dgm:t>
        <a:bodyPr/>
        <a:lstStyle/>
        <a:p>
          <a:endParaRPr lang="en-US"/>
        </a:p>
      </dgm:t>
    </dgm:pt>
    <dgm:pt modelId="{119AF23B-5689-4B3B-B14F-9295A8101C2B}">
      <dgm:prSet phldrT="[Text]" custT="1"/>
      <dgm:spPr/>
      <dgm:t>
        <a:bodyPr/>
        <a:lstStyle/>
        <a:p>
          <a:pPr marL="0" algn="l" defTabSz="914400" rtl="0" eaLnBrk="1" latinLnBrk="0" hangingPunct="1"/>
          <a:endParaRPr lang="en-US" sz="1800" b="1" kern="1200" dirty="0">
            <a:solidFill>
              <a:schemeClr val="bg1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46D7731D-1C35-40A5-A2B4-984A0AEE16E5}" type="parTrans" cxnId="{EE7EAB31-BC64-4E4E-83BF-C309C9F73153}">
      <dgm:prSet/>
      <dgm:spPr/>
      <dgm:t>
        <a:bodyPr/>
        <a:lstStyle/>
        <a:p>
          <a:endParaRPr lang="en-US"/>
        </a:p>
      </dgm:t>
    </dgm:pt>
    <dgm:pt modelId="{1B5BCFE1-0069-4191-96AD-5A1029C0538D}" type="sibTrans" cxnId="{EE7EAB31-BC64-4E4E-83BF-C309C9F73153}">
      <dgm:prSet/>
      <dgm:spPr/>
      <dgm:t>
        <a:bodyPr/>
        <a:lstStyle/>
        <a:p>
          <a:endParaRPr lang="en-US"/>
        </a:p>
      </dgm:t>
    </dgm:pt>
    <dgm:pt modelId="{59B9AB88-B955-4DCD-80C5-B5EBDFB6CE8B}">
      <dgm:prSet phldrT="[Text]" custT="1"/>
      <dgm:spPr/>
      <dgm:t>
        <a:bodyPr/>
        <a:lstStyle/>
        <a:p>
          <a:pPr marL="0" algn="ctr" defTabSz="914400" rtl="0" eaLnBrk="1" latinLnBrk="0" hangingPunct="1"/>
          <a:endParaRPr lang="en-US" sz="1800" b="1" kern="1200" dirty="0">
            <a:solidFill>
              <a:schemeClr val="bg1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08C33CE1-13DB-43CC-8DB9-9A75E6C9D00F}" type="parTrans" cxnId="{9E1CFF87-9B9B-47FC-93D9-EE00173520A5}">
      <dgm:prSet/>
      <dgm:spPr/>
      <dgm:t>
        <a:bodyPr/>
        <a:lstStyle/>
        <a:p>
          <a:endParaRPr lang="en-US"/>
        </a:p>
      </dgm:t>
    </dgm:pt>
    <dgm:pt modelId="{5C3A2A7B-FEE5-4667-8EA5-8B78F110729F}" type="sibTrans" cxnId="{9E1CFF87-9B9B-47FC-93D9-EE00173520A5}">
      <dgm:prSet/>
      <dgm:spPr/>
      <dgm:t>
        <a:bodyPr/>
        <a:lstStyle/>
        <a:p>
          <a:endParaRPr lang="en-US"/>
        </a:p>
      </dgm:t>
    </dgm:pt>
    <dgm:pt modelId="{B8AC0FD7-3B96-40E5-84B2-24E548A8A75E}">
      <dgm:prSet phldrT="[Text]" custT="1"/>
      <dgm:spPr/>
      <dgm:t>
        <a:bodyPr/>
        <a:lstStyle/>
        <a:p>
          <a:pPr marL="0" algn="ctr" defTabSz="914400" rtl="0" eaLnBrk="1" latinLnBrk="0" hangingPunct="1"/>
          <a:endParaRPr lang="en-US" sz="1800" b="1" kern="1200" dirty="0">
            <a:solidFill>
              <a:schemeClr val="bg1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2B3FCA78-4FDB-4014-937E-FC5F71A85358}" type="parTrans" cxnId="{0703C15B-AC88-4558-8F11-45B34BD2A2EC}">
      <dgm:prSet/>
      <dgm:spPr/>
      <dgm:t>
        <a:bodyPr/>
        <a:lstStyle/>
        <a:p>
          <a:endParaRPr lang="en-US"/>
        </a:p>
      </dgm:t>
    </dgm:pt>
    <dgm:pt modelId="{235B706A-44CC-49D8-9C2B-1FFA18603FA1}" type="sibTrans" cxnId="{0703C15B-AC88-4558-8F11-45B34BD2A2EC}">
      <dgm:prSet/>
      <dgm:spPr/>
      <dgm:t>
        <a:bodyPr/>
        <a:lstStyle/>
        <a:p>
          <a:endParaRPr lang="en-US"/>
        </a:p>
      </dgm:t>
    </dgm:pt>
    <dgm:pt modelId="{E4FF408A-7153-415F-B1FE-93996B8C1666}">
      <dgm:prSet phldrT="[Text]" custT="1"/>
      <dgm:spPr/>
      <dgm:t>
        <a:bodyPr/>
        <a:lstStyle/>
        <a:p>
          <a:endParaRPr lang="en-US" sz="1300" kern="1200" dirty="0"/>
        </a:p>
      </dgm:t>
    </dgm:pt>
    <dgm:pt modelId="{D75FD5B6-C25B-402F-B56F-229B4E8AB080}" type="parTrans" cxnId="{B848DF06-6AC6-4890-A492-B9895D1C94FE}">
      <dgm:prSet/>
      <dgm:spPr/>
      <dgm:t>
        <a:bodyPr/>
        <a:lstStyle/>
        <a:p>
          <a:endParaRPr lang="en-US"/>
        </a:p>
      </dgm:t>
    </dgm:pt>
    <dgm:pt modelId="{FD842101-2891-43BE-8A98-02E31A7CCA76}" type="sibTrans" cxnId="{B848DF06-6AC6-4890-A492-B9895D1C94FE}">
      <dgm:prSet/>
      <dgm:spPr/>
      <dgm:t>
        <a:bodyPr/>
        <a:lstStyle/>
        <a:p>
          <a:endParaRPr lang="en-US"/>
        </a:p>
      </dgm:t>
    </dgm:pt>
    <dgm:pt modelId="{4BBC0029-26E8-4C96-8FB5-779FF6DDA5DE}">
      <dgm:prSet phldrT="[Text]" custT="1"/>
      <dgm:spPr/>
      <dgm:t>
        <a:bodyPr/>
        <a:lstStyle/>
        <a:p>
          <a:pPr marL="0" algn="l" defTabSz="914400" rtl="0" eaLnBrk="1" latinLnBrk="0" hangingPunct="1"/>
          <a:endParaRPr lang="en-US" sz="1800" b="1" kern="1200" dirty="0">
            <a:solidFill>
              <a:schemeClr val="bg1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735C717E-4B81-48DE-9753-708D5CA75A52}" type="parTrans" cxnId="{F0DBC0B2-469C-4EE6-ADAA-BA751056D7BF}">
      <dgm:prSet/>
      <dgm:spPr/>
      <dgm:t>
        <a:bodyPr/>
        <a:lstStyle/>
        <a:p>
          <a:endParaRPr lang="en-US"/>
        </a:p>
      </dgm:t>
    </dgm:pt>
    <dgm:pt modelId="{0BD64331-2676-4D4D-8A8C-0CF71E71DCEF}" type="sibTrans" cxnId="{F0DBC0B2-469C-4EE6-ADAA-BA751056D7BF}">
      <dgm:prSet/>
      <dgm:spPr/>
      <dgm:t>
        <a:bodyPr/>
        <a:lstStyle/>
        <a:p>
          <a:endParaRPr lang="en-US"/>
        </a:p>
      </dgm:t>
    </dgm:pt>
    <dgm:pt modelId="{9D0C19BD-0383-43EA-90F2-F1AA2222F904}" type="pres">
      <dgm:prSet presAssocID="{E3CE4365-0604-4F2F-B77C-D1667EF8E857}" presName="compositeShape" presStyleCnt="0">
        <dgm:presLayoutVars>
          <dgm:chMax val="7"/>
          <dgm:dir/>
          <dgm:resizeHandles val="exact"/>
        </dgm:presLayoutVars>
      </dgm:prSet>
      <dgm:spPr/>
    </dgm:pt>
    <dgm:pt modelId="{74F5B7F2-D477-42C8-A6AD-4195FFF49EAC}" type="pres">
      <dgm:prSet presAssocID="{E3CE4365-0604-4F2F-B77C-D1667EF8E857}" presName="wedge1" presStyleLbl="node1" presStyleIdx="0" presStyleCnt="7" custLinFactNeighborX="-2448" custLinFactNeighborY="5350"/>
      <dgm:spPr/>
      <dgm:t>
        <a:bodyPr/>
        <a:lstStyle/>
        <a:p>
          <a:endParaRPr lang="en-US"/>
        </a:p>
      </dgm:t>
    </dgm:pt>
    <dgm:pt modelId="{7D2F5709-99C7-4BAE-90E4-805423ABE963}" type="pres">
      <dgm:prSet presAssocID="{E3CE4365-0604-4F2F-B77C-D1667EF8E857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FBE517-67E6-4FCC-B2DB-3E670CFFB3C9}" type="pres">
      <dgm:prSet presAssocID="{E3CE4365-0604-4F2F-B77C-D1667EF8E857}" presName="wedge2" presStyleLbl="node1" presStyleIdx="1" presStyleCnt="7"/>
      <dgm:spPr/>
      <dgm:t>
        <a:bodyPr/>
        <a:lstStyle/>
        <a:p>
          <a:endParaRPr lang="en-US"/>
        </a:p>
      </dgm:t>
    </dgm:pt>
    <dgm:pt modelId="{1031528B-5776-4AF4-8AAC-AF4A734F40B7}" type="pres">
      <dgm:prSet presAssocID="{E3CE4365-0604-4F2F-B77C-D1667EF8E857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A217B0-2FC3-490B-9BCD-E0A79745DF6D}" type="pres">
      <dgm:prSet presAssocID="{E3CE4365-0604-4F2F-B77C-D1667EF8E857}" presName="wedge3" presStyleLbl="node1" presStyleIdx="2" presStyleCnt="7"/>
      <dgm:spPr/>
      <dgm:t>
        <a:bodyPr/>
        <a:lstStyle/>
        <a:p>
          <a:endParaRPr lang="en-US"/>
        </a:p>
      </dgm:t>
    </dgm:pt>
    <dgm:pt modelId="{25437CB2-FA50-4776-A2B0-539E3605F8BA}" type="pres">
      <dgm:prSet presAssocID="{E3CE4365-0604-4F2F-B77C-D1667EF8E857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56F619-9ABE-4646-8475-EA92E0A3C5E5}" type="pres">
      <dgm:prSet presAssocID="{E3CE4365-0604-4F2F-B77C-D1667EF8E857}" presName="wedge4" presStyleLbl="node1" presStyleIdx="3" presStyleCnt="7"/>
      <dgm:spPr/>
      <dgm:t>
        <a:bodyPr/>
        <a:lstStyle/>
        <a:p>
          <a:endParaRPr lang="en-US"/>
        </a:p>
      </dgm:t>
    </dgm:pt>
    <dgm:pt modelId="{1F427340-1E26-4398-BFCB-C4E97BA42DF0}" type="pres">
      <dgm:prSet presAssocID="{E3CE4365-0604-4F2F-B77C-D1667EF8E857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B49335-B767-45A8-B77C-FE901245815D}" type="pres">
      <dgm:prSet presAssocID="{E3CE4365-0604-4F2F-B77C-D1667EF8E857}" presName="wedge5" presStyleLbl="node1" presStyleIdx="4" presStyleCnt="7"/>
      <dgm:spPr/>
      <dgm:t>
        <a:bodyPr/>
        <a:lstStyle/>
        <a:p>
          <a:endParaRPr lang="en-US"/>
        </a:p>
      </dgm:t>
    </dgm:pt>
    <dgm:pt modelId="{8C48C03E-D1CA-4C61-B148-982A82CDA91D}" type="pres">
      <dgm:prSet presAssocID="{E3CE4365-0604-4F2F-B77C-D1667EF8E857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230A2-7DD6-4C42-8D9E-B3918C347B59}" type="pres">
      <dgm:prSet presAssocID="{E3CE4365-0604-4F2F-B77C-D1667EF8E857}" presName="wedge6" presStyleLbl="node1" presStyleIdx="5" presStyleCnt="7"/>
      <dgm:spPr/>
      <dgm:t>
        <a:bodyPr/>
        <a:lstStyle/>
        <a:p>
          <a:endParaRPr lang="en-US"/>
        </a:p>
      </dgm:t>
    </dgm:pt>
    <dgm:pt modelId="{9090BF11-1A07-4D66-805B-A8A1CE3898CC}" type="pres">
      <dgm:prSet presAssocID="{E3CE4365-0604-4F2F-B77C-D1667EF8E857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D5D745-B2DF-4602-9210-89308D1C83CD}" type="pres">
      <dgm:prSet presAssocID="{E3CE4365-0604-4F2F-B77C-D1667EF8E857}" presName="wedge7" presStyleLbl="node1" presStyleIdx="6" presStyleCnt="7"/>
      <dgm:spPr/>
      <dgm:t>
        <a:bodyPr/>
        <a:lstStyle/>
        <a:p>
          <a:endParaRPr lang="en-US"/>
        </a:p>
      </dgm:t>
    </dgm:pt>
    <dgm:pt modelId="{10EBA236-6DBD-48D6-80D7-975296EA2BEF}" type="pres">
      <dgm:prSet presAssocID="{E3CE4365-0604-4F2F-B77C-D1667EF8E857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93A123-FE21-42E4-956C-9699F40BAD1F}" srcId="{E3CE4365-0604-4F2F-B77C-D1667EF8E857}" destId="{0E1781B9-7612-4AE3-A88F-E74E914F0284}" srcOrd="0" destOrd="0" parTransId="{A1E9A69C-90CA-44AE-8D5E-0E7FBEB4B03C}" sibTransId="{851020F2-3CCF-4FF6-B8CC-309D08090C36}"/>
    <dgm:cxn modelId="{6A52EC5D-A098-46AF-8D5C-D2F449C1B5A3}" type="presOf" srcId="{59B9AB88-B955-4DCD-80C5-B5EBDFB6CE8B}" destId="{1156F619-9ABE-4646-8475-EA92E0A3C5E5}" srcOrd="0" destOrd="0" presId="urn:microsoft.com/office/officeart/2005/8/layout/chart3"/>
    <dgm:cxn modelId="{71123074-11C4-4D2B-9671-828004751F8E}" type="presOf" srcId="{59B9AB88-B955-4DCD-80C5-B5EBDFB6CE8B}" destId="{1F427340-1E26-4398-BFCB-C4E97BA42DF0}" srcOrd="1" destOrd="0" presId="urn:microsoft.com/office/officeart/2005/8/layout/chart3"/>
    <dgm:cxn modelId="{0703C15B-AC88-4558-8F11-45B34BD2A2EC}" srcId="{E3CE4365-0604-4F2F-B77C-D1667EF8E857}" destId="{B8AC0FD7-3B96-40E5-84B2-24E548A8A75E}" srcOrd="4" destOrd="0" parTransId="{2B3FCA78-4FDB-4014-937E-FC5F71A85358}" sibTransId="{235B706A-44CC-49D8-9C2B-1FFA18603FA1}"/>
    <dgm:cxn modelId="{B848DF06-6AC6-4890-A492-B9895D1C94FE}" srcId="{E3CE4365-0604-4F2F-B77C-D1667EF8E857}" destId="{E4FF408A-7153-415F-B1FE-93996B8C1666}" srcOrd="5" destOrd="0" parTransId="{D75FD5B6-C25B-402F-B56F-229B4E8AB080}" sibTransId="{FD842101-2891-43BE-8A98-02E31A7CCA76}"/>
    <dgm:cxn modelId="{887F8804-CA68-4DB8-9539-AC30FD8D407D}" type="presOf" srcId="{1A14F1C0-65E2-4BFE-8251-88E4DED31049}" destId="{1FFBE517-67E6-4FCC-B2DB-3E670CFFB3C9}" srcOrd="0" destOrd="0" presId="urn:microsoft.com/office/officeart/2005/8/layout/chart3"/>
    <dgm:cxn modelId="{315AFFFF-B35A-43F9-BDA5-A804163B5DBD}" type="presOf" srcId="{B8AC0FD7-3B96-40E5-84B2-24E548A8A75E}" destId="{36B49335-B767-45A8-B77C-FE901245815D}" srcOrd="0" destOrd="0" presId="urn:microsoft.com/office/officeart/2005/8/layout/chart3"/>
    <dgm:cxn modelId="{5413178E-5DC3-43D5-A171-6F59C8CA1562}" type="presOf" srcId="{0E1781B9-7612-4AE3-A88F-E74E914F0284}" destId="{74F5B7F2-D477-42C8-A6AD-4195FFF49EAC}" srcOrd="0" destOrd="0" presId="urn:microsoft.com/office/officeart/2005/8/layout/chart3"/>
    <dgm:cxn modelId="{2C9ABD2D-6F25-4A6B-A2F6-25232DF8418E}" type="presOf" srcId="{119AF23B-5689-4B3B-B14F-9295A8101C2B}" destId="{25437CB2-FA50-4776-A2B0-539E3605F8BA}" srcOrd="1" destOrd="0" presId="urn:microsoft.com/office/officeart/2005/8/layout/chart3"/>
    <dgm:cxn modelId="{DD453920-F1B8-424B-93C0-58CCBA1C0F91}" type="presOf" srcId="{E4FF408A-7153-415F-B1FE-93996B8C1666}" destId="{9090BF11-1A07-4D66-805B-A8A1CE3898CC}" srcOrd="1" destOrd="0" presId="urn:microsoft.com/office/officeart/2005/8/layout/chart3"/>
    <dgm:cxn modelId="{2470197D-F10F-444F-97CB-EB154AD7BE0F}" type="presOf" srcId="{B8AC0FD7-3B96-40E5-84B2-24E548A8A75E}" destId="{8C48C03E-D1CA-4C61-B148-982A82CDA91D}" srcOrd="1" destOrd="0" presId="urn:microsoft.com/office/officeart/2005/8/layout/chart3"/>
    <dgm:cxn modelId="{9E1CFF87-9B9B-47FC-93D9-EE00173520A5}" srcId="{E3CE4365-0604-4F2F-B77C-D1667EF8E857}" destId="{59B9AB88-B955-4DCD-80C5-B5EBDFB6CE8B}" srcOrd="3" destOrd="0" parTransId="{08C33CE1-13DB-43CC-8DB9-9A75E6C9D00F}" sibTransId="{5C3A2A7B-FEE5-4667-8EA5-8B78F110729F}"/>
    <dgm:cxn modelId="{3B64F56F-B546-4DF2-A3D4-233AD71CDFA9}" type="presOf" srcId="{0E1781B9-7612-4AE3-A88F-E74E914F0284}" destId="{7D2F5709-99C7-4BAE-90E4-805423ABE963}" srcOrd="1" destOrd="0" presId="urn:microsoft.com/office/officeart/2005/8/layout/chart3"/>
    <dgm:cxn modelId="{65A5F715-C51B-4C32-9A92-AB9730430E95}" type="presOf" srcId="{E3CE4365-0604-4F2F-B77C-D1667EF8E857}" destId="{9D0C19BD-0383-43EA-90F2-F1AA2222F904}" srcOrd="0" destOrd="0" presId="urn:microsoft.com/office/officeart/2005/8/layout/chart3"/>
    <dgm:cxn modelId="{2E779889-0AF4-4EBC-9849-C9DDB74D0C71}" type="presOf" srcId="{4BBC0029-26E8-4C96-8FB5-779FF6DDA5DE}" destId="{61D5D745-B2DF-4602-9210-89308D1C83CD}" srcOrd="0" destOrd="0" presId="urn:microsoft.com/office/officeart/2005/8/layout/chart3"/>
    <dgm:cxn modelId="{EE7EAB31-BC64-4E4E-83BF-C309C9F73153}" srcId="{E3CE4365-0604-4F2F-B77C-D1667EF8E857}" destId="{119AF23B-5689-4B3B-B14F-9295A8101C2B}" srcOrd="2" destOrd="0" parTransId="{46D7731D-1C35-40A5-A2B4-984A0AEE16E5}" sibTransId="{1B5BCFE1-0069-4191-96AD-5A1029C0538D}"/>
    <dgm:cxn modelId="{EA3E7C5E-8C94-4783-8E56-69E2E2084033}" type="presOf" srcId="{119AF23B-5689-4B3B-B14F-9295A8101C2B}" destId="{71A217B0-2FC3-490B-9BCD-E0A79745DF6D}" srcOrd="0" destOrd="0" presId="urn:microsoft.com/office/officeart/2005/8/layout/chart3"/>
    <dgm:cxn modelId="{9E88C0E6-4479-43A1-8568-81DC30F33F0E}" srcId="{E3CE4365-0604-4F2F-B77C-D1667EF8E857}" destId="{1A14F1C0-65E2-4BFE-8251-88E4DED31049}" srcOrd="1" destOrd="0" parTransId="{70CBFDA4-D068-4A80-AA33-35FE02DA4B2E}" sibTransId="{AC0BD620-B7F4-4735-A12A-337086B5405E}"/>
    <dgm:cxn modelId="{01B04B80-EAE3-479D-9C3B-4BE08CD71D9D}" type="presOf" srcId="{4BBC0029-26E8-4C96-8FB5-779FF6DDA5DE}" destId="{10EBA236-6DBD-48D6-80D7-975296EA2BEF}" srcOrd="1" destOrd="0" presId="urn:microsoft.com/office/officeart/2005/8/layout/chart3"/>
    <dgm:cxn modelId="{66FA6DF0-57A2-43F9-B135-674C7E6FF4D4}" type="presOf" srcId="{1A14F1C0-65E2-4BFE-8251-88E4DED31049}" destId="{1031528B-5776-4AF4-8AAC-AF4A734F40B7}" srcOrd="1" destOrd="0" presId="urn:microsoft.com/office/officeart/2005/8/layout/chart3"/>
    <dgm:cxn modelId="{F0DBC0B2-469C-4EE6-ADAA-BA751056D7BF}" srcId="{E3CE4365-0604-4F2F-B77C-D1667EF8E857}" destId="{4BBC0029-26E8-4C96-8FB5-779FF6DDA5DE}" srcOrd="6" destOrd="0" parTransId="{735C717E-4B81-48DE-9753-708D5CA75A52}" sibTransId="{0BD64331-2676-4D4D-8A8C-0CF71E71DCEF}"/>
    <dgm:cxn modelId="{6A84C9A1-37E0-4148-9973-9A0547AA191D}" type="presOf" srcId="{E4FF408A-7153-415F-B1FE-93996B8C1666}" destId="{353230A2-7DD6-4C42-8D9E-B3918C347B59}" srcOrd="0" destOrd="0" presId="urn:microsoft.com/office/officeart/2005/8/layout/chart3"/>
    <dgm:cxn modelId="{4CBFCD53-8BD3-4118-946E-D72DF59C41A6}" type="presParOf" srcId="{9D0C19BD-0383-43EA-90F2-F1AA2222F904}" destId="{74F5B7F2-D477-42C8-A6AD-4195FFF49EAC}" srcOrd="0" destOrd="0" presId="urn:microsoft.com/office/officeart/2005/8/layout/chart3"/>
    <dgm:cxn modelId="{7BCD7AD2-9118-44E7-8A53-80DE9F1E13DA}" type="presParOf" srcId="{9D0C19BD-0383-43EA-90F2-F1AA2222F904}" destId="{7D2F5709-99C7-4BAE-90E4-805423ABE963}" srcOrd="1" destOrd="0" presId="urn:microsoft.com/office/officeart/2005/8/layout/chart3"/>
    <dgm:cxn modelId="{071A4F76-FABE-4F46-A643-36B28FC458C2}" type="presParOf" srcId="{9D0C19BD-0383-43EA-90F2-F1AA2222F904}" destId="{1FFBE517-67E6-4FCC-B2DB-3E670CFFB3C9}" srcOrd="2" destOrd="0" presId="urn:microsoft.com/office/officeart/2005/8/layout/chart3"/>
    <dgm:cxn modelId="{E9FC9BF1-F528-47F7-AB4D-E395448E7417}" type="presParOf" srcId="{9D0C19BD-0383-43EA-90F2-F1AA2222F904}" destId="{1031528B-5776-4AF4-8AAC-AF4A734F40B7}" srcOrd="3" destOrd="0" presId="urn:microsoft.com/office/officeart/2005/8/layout/chart3"/>
    <dgm:cxn modelId="{E4518FC2-F104-46B4-B07F-93AE36E636E7}" type="presParOf" srcId="{9D0C19BD-0383-43EA-90F2-F1AA2222F904}" destId="{71A217B0-2FC3-490B-9BCD-E0A79745DF6D}" srcOrd="4" destOrd="0" presId="urn:microsoft.com/office/officeart/2005/8/layout/chart3"/>
    <dgm:cxn modelId="{A1616A31-57E8-41B6-A660-DBA80DBED8A7}" type="presParOf" srcId="{9D0C19BD-0383-43EA-90F2-F1AA2222F904}" destId="{25437CB2-FA50-4776-A2B0-539E3605F8BA}" srcOrd="5" destOrd="0" presId="urn:microsoft.com/office/officeart/2005/8/layout/chart3"/>
    <dgm:cxn modelId="{309DCEEC-95D4-4CC7-AB3C-D93E137F6CEB}" type="presParOf" srcId="{9D0C19BD-0383-43EA-90F2-F1AA2222F904}" destId="{1156F619-9ABE-4646-8475-EA92E0A3C5E5}" srcOrd="6" destOrd="0" presId="urn:microsoft.com/office/officeart/2005/8/layout/chart3"/>
    <dgm:cxn modelId="{11050410-DDBD-43F9-B8A9-F2B7F3B506FE}" type="presParOf" srcId="{9D0C19BD-0383-43EA-90F2-F1AA2222F904}" destId="{1F427340-1E26-4398-BFCB-C4E97BA42DF0}" srcOrd="7" destOrd="0" presId="urn:microsoft.com/office/officeart/2005/8/layout/chart3"/>
    <dgm:cxn modelId="{7A4FB2BB-6F9D-47CC-B1F9-53959FF82CCE}" type="presParOf" srcId="{9D0C19BD-0383-43EA-90F2-F1AA2222F904}" destId="{36B49335-B767-45A8-B77C-FE901245815D}" srcOrd="8" destOrd="0" presId="urn:microsoft.com/office/officeart/2005/8/layout/chart3"/>
    <dgm:cxn modelId="{A5CCBC32-88B9-45B2-B7CD-CD23B33A5E2A}" type="presParOf" srcId="{9D0C19BD-0383-43EA-90F2-F1AA2222F904}" destId="{8C48C03E-D1CA-4C61-B148-982A82CDA91D}" srcOrd="9" destOrd="0" presId="urn:microsoft.com/office/officeart/2005/8/layout/chart3"/>
    <dgm:cxn modelId="{FD9D90E2-ADEA-4C38-B9A8-A3981EAC8771}" type="presParOf" srcId="{9D0C19BD-0383-43EA-90F2-F1AA2222F904}" destId="{353230A2-7DD6-4C42-8D9E-B3918C347B59}" srcOrd="10" destOrd="0" presId="urn:microsoft.com/office/officeart/2005/8/layout/chart3"/>
    <dgm:cxn modelId="{562D38B0-0AAC-4024-A7B5-B6E358692613}" type="presParOf" srcId="{9D0C19BD-0383-43EA-90F2-F1AA2222F904}" destId="{9090BF11-1A07-4D66-805B-A8A1CE3898CC}" srcOrd="11" destOrd="0" presId="urn:microsoft.com/office/officeart/2005/8/layout/chart3"/>
    <dgm:cxn modelId="{8092EC5B-8328-41BE-9E4E-ECB430C5A6EA}" type="presParOf" srcId="{9D0C19BD-0383-43EA-90F2-F1AA2222F904}" destId="{61D5D745-B2DF-4602-9210-89308D1C83CD}" srcOrd="12" destOrd="0" presId="urn:microsoft.com/office/officeart/2005/8/layout/chart3"/>
    <dgm:cxn modelId="{7F28180B-8393-48D2-9485-9119E57D36E6}" type="presParOf" srcId="{9D0C19BD-0383-43EA-90F2-F1AA2222F904}" destId="{10EBA236-6DBD-48D6-80D7-975296EA2BEF}" srcOrd="13" destOrd="0" presId="urn:microsoft.com/office/officeart/2005/8/layout/chart3"/>
  </dgm:cxnLst>
  <dgm:bg>
    <a:effectLst>
      <a:outerShdw blurRad="76200" dist="12700" dir="2700000" sy="-23000" kx="-800400" algn="bl" rotWithShape="0">
        <a:prstClr val="black">
          <a:alpha val="20000"/>
        </a:prstClr>
      </a:out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A6A707-9DE2-450E-91AF-F93D1000EE74}" type="doc">
      <dgm:prSet loTypeId="urn:microsoft.com/office/officeart/2005/8/layout/lProcess3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14B0D3-5BD6-4D3A-BB1F-AD796728DD03}">
      <dgm:prSet/>
      <dgm:spPr/>
      <dgm:t>
        <a:bodyPr/>
        <a:lstStyle/>
        <a:p>
          <a:pPr rtl="0"/>
          <a:r>
            <a:rPr lang="de-DE" b="1" dirty="0" smtClean="0"/>
            <a:t>1. Derler</a:t>
          </a:r>
          <a:r>
            <a:rPr lang="en-US" b="1" dirty="0" smtClean="0"/>
            <a:t> </a:t>
          </a:r>
          <a:r>
            <a:rPr lang="de-DE" b="1" dirty="0" smtClean="0"/>
            <a:t>Bundesstraße 4/6</a:t>
          </a:r>
          <a:endParaRPr lang="en-US" dirty="0"/>
        </a:p>
      </dgm:t>
    </dgm:pt>
    <dgm:pt modelId="{22DDBDD1-A459-4C93-9574-C733EE370CD0}" type="parTrans" cxnId="{E2D466D3-6A98-4DA2-8A89-92F026A5ADFD}">
      <dgm:prSet/>
      <dgm:spPr/>
      <dgm:t>
        <a:bodyPr/>
        <a:lstStyle/>
        <a:p>
          <a:endParaRPr lang="en-US"/>
        </a:p>
      </dgm:t>
    </dgm:pt>
    <dgm:pt modelId="{F0EBA7FB-6255-4834-9169-DCB552910C66}" type="sibTrans" cxnId="{E2D466D3-6A98-4DA2-8A89-92F026A5ADFD}">
      <dgm:prSet/>
      <dgm:spPr/>
      <dgm:t>
        <a:bodyPr/>
        <a:lstStyle/>
        <a:p>
          <a:endParaRPr lang="en-US"/>
        </a:p>
      </dgm:t>
    </dgm:pt>
    <dgm:pt modelId="{3A5FE7A3-7464-4EAE-AC83-A3B38368E4DE}" type="pres">
      <dgm:prSet presAssocID="{D8A6A707-9DE2-450E-91AF-F93D1000EE7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CD3F49B-92E9-4A14-A595-7407B5715E11}" type="pres">
      <dgm:prSet presAssocID="{7C14B0D3-5BD6-4D3A-BB1F-AD796728DD03}" presName="horFlow" presStyleCnt="0"/>
      <dgm:spPr/>
    </dgm:pt>
    <dgm:pt modelId="{09644AF0-EA57-4C9D-9AB3-4A6F32C73E96}" type="pres">
      <dgm:prSet presAssocID="{7C14B0D3-5BD6-4D3A-BB1F-AD796728DD03}" presName="bigChev" presStyleLbl="node1" presStyleIdx="0" presStyleCnt="1" custScaleX="106996" custScaleY="69723" custLinFactNeighborX="-18667" custLinFactNeighborY="-1211"/>
      <dgm:spPr/>
      <dgm:t>
        <a:bodyPr/>
        <a:lstStyle/>
        <a:p>
          <a:endParaRPr lang="en-US"/>
        </a:p>
      </dgm:t>
    </dgm:pt>
  </dgm:ptLst>
  <dgm:cxnLst>
    <dgm:cxn modelId="{A9670B56-36AC-4664-8E85-E1F24BDF80A7}" type="presOf" srcId="{D8A6A707-9DE2-450E-91AF-F93D1000EE74}" destId="{3A5FE7A3-7464-4EAE-AC83-A3B38368E4DE}" srcOrd="0" destOrd="0" presId="urn:microsoft.com/office/officeart/2005/8/layout/lProcess3"/>
    <dgm:cxn modelId="{E2D466D3-6A98-4DA2-8A89-92F026A5ADFD}" srcId="{D8A6A707-9DE2-450E-91AF-F93D1000EE74}" destId="{7C14B0D3-5BD6-4D3A-BB1F-AD796728DD03}" srcOrd="0" destOrd="0" parTransId="{22DDBDD1-A459-4C93-9574-C733EE370CD0}" sibTransId="{F0EBA7FB-6255-4834-9169-DCB552910C66}"/>
    <dgm:cxn modelId="{47B93FD0-052C-4EB4-9B40-F2132836ABA3}" type="presOf" srcId="{7C14B0D3-5BD6-4D3A-BB1F-AD796728DD03}" destId="{09644AF0-EA57-4C9D-9AB3-4A6F32C73E96}" srcOrd="0" destOrd="0" presId="urn:microsoft.com/office/officeart/2005/8/layout/lProcess3"/>
    <dgm:cxn modelId="{8E079A85-2C25-4CD2-BE51-EA212DA0F322}" type="presParOf" srcId="{3A5FE7A3-7464-4EAE-AC83-A3B38368E4DE}" destId="{9CD3F49B-92E9-4A14-A595-7407B5715E11}" srcOrd="0" destOrd="0" presId="urn:microsoft.com/office/officeart/2005/8/layout/lProcess3"/>
    <dgm:cxn modelId="{045B65B7-68B1-4C0E-8EE9-52D5E069D9FA}" type="presParOf" srcId="{9CD3F49B-92E9-4A14-A595-7407B5715E11}" destId="{09644AF0-EA57-4C9D-9AB3-4A6F32C73E96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5B7F2-D477-42C8-A6AD-4195FFF49EAC}">
      <dsp:nvSpPr>
        <dsp:cNvPr id="0" name=""/>
        <dsp:cNvSpPr/>
      </dsp:nvSpPr>
      <dsp:spPr>
        <a:xfrm>
          <a:off x="2510691" y="734017"/>
          <a:ext cx="6018882" cy="6018882"/>
        </a:xfrm>
        <a:prstGeom prst="pie">
          <a:avLst>
            <a:gd name="adj1" fmla="val 16200000"/>
            <a:gd name="adj2" fmla="val 19285716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>
            <a:solidFill>
              <a:schemeClr val="bg1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5579604" y="1307243"/>
        <a:ext cx="1648027" cy="1038973"/>
      </dsp:txXfrm>
    </dsp:sp>
    <dsp:sp modelId="{1FFBE517-67E6-4FCC-B2DB-3E670CFFB3C9}">
      <dsp:nvSpPr>
        <dsp:cNvPr id="0" name=""/>
        <dsp:cNvSpPr/>
      </dsp:nvSpPr>
      <dsp:spPr>
        <a:xfrm>
          <a:off x="2502545" y="734446"/>
          <a:ext cx="6018882" cy="6018882"/>
        </a:xfrm>
        <a:prstGeom prst="pie">
          <a:avLst>
            <a:gd name="adj1" fmla="val 19285716"/>
            <a:gd name="adj2" fmla="val 771428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6622614" y="2884047"/>
        <a:ext cx="1748341" cy="1110627"/>
      </dsp:txXfrm>
    </dsp:sp>
    <dsp:sp modelId="{71A217B0-2FC3-490B-9BCD-E0A79745DF6D}">
      <dsp:nvSpPr>
        <dsp:cNvPr id="0" name=""/>
        <dsp:cNvSpPr/>
      </dsp:nvSpPr>
      <dsp:spPr>
        <a:xfrm>
          <a:off x="2502545" y="734446"/>
          <a:ext cx="6018882" cy="6018882"/>
        </a:xfrm>
        <a:prstGeom prst="pie">
          <a:avLst>
            <a:gd name="adj1" fmla="val 771428"/>
            <a:gd name="adj2" fmla="val 3857143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>
            <a:solidFill>
              <a:schemeClr val="bg1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6371827" y="4317114"/>
        <a:ext cx="1576373" cy="1146453"/>
      </dsp:txXfrm>
    </dsp:sp>
    <dsp:sp modelId="{1156F619-9ABE-4646-8475-EA92E0A3C5E5}">
      <dsp:nvSpPr>
        <dsp:cNvPr id="0" name=""/>
        <dsp:cNvSpPr/>
      </dsp:nvSpPr>
      <dsp:spPr>
        <a:xfrm>
          <a:off x="2502545" y="734446"/>
          <a:ext cx="6018882" cy="6018882"/>
        </a:xfrm>
        <a:prstGeom prst="pie">
          <a:avLst>
            <a:gd name="adj1" fmla="val 3857226"/>
            <a:gd name="adj2" fmla="val 6942858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>
            <a:solidFill>
              <a:schemeClr val="bg1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4705886" y="5463568"/>
        <a:ext cx="1612200" cy="1146453"/>
      </dsp:txXfrm>
    </dsp:sp>
    <dsp:sp modelId="{36B49335-B767-45A8-B77C-FE901245815D}">
      <dsp:nvSpPr>
        <dsp:cNvPr id="0" name=""/>
        <dsp:cNvSpPr/>
      </dsp:nvSpPr>
      <dsp:spPr>
        <a:xfrm>
          <a:off x="2502545" y="734446"/>
          <a:ext cx="6018882" cy="6018882"/>
        </a:xfrm>
        <a:prstGeom prst="pie">
          <a:avLst>
            <a:gd name="adj1" fmla="val 6942858"/>
            <a:gd name="adj2" fmla="val 10028574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>
            <a:solidFill>
              <a:schemeClr val="bg1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3075772" y="4317114"/>
        <a:ext cx="1576373" cy="1146453"/>
      </dsp:txXfrm>
    </dsp:sp>
    <dsp:sp modelId="{353230A2-7DD6-4C42-8D9E-B3918C347B59}">
      <dsp:nvSpPr>
        <dsp:cNvPr id="0" name=""/>
        <dsp:cNvSpPr/>
      </dsp:nvSpPr>
      <dsp:spPr>
        <a:xfrm>
          <a:off x="2502545" y="734446"/>
          <a:ext cx="6018882" cy="6018882"/>
        </a:xfrm>
        <a:prstGeom prst="pie">
          <a:avLst>
            <a:gd name="adj1" fmla="val 10028574"/>
            <a:gd name="adj2" fmla="val 13114284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2653018" y="2884047"/>
        <a:ext cx="1748341" cy="1110627"/>
      </dsp:txXfrm>
    </dsp:sp>
    <dsp:sp modelId="{61D5D745-B2DF-4602-9210-89308D1C83CD}">
      <dsp:nvSpPr>
        <dsp:cNvPr id="0" name=""/>
        <dsp:cNvSpPr/>
      </dsp:nvSpPr>
      <dsp:spPr>
        <a:xfrm>
          <a:off x="2502545" y="734446"/>
          <a:ext cx="6018882" cy="6018882"/>
        </a:xfrm>
        <a:prstGeom prst="pie">
          <a:avLst>
            <a:gd name="adj1" fmla="val 13114284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>
            <a:solidFill>
              <a:schemeClr val="bg1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3806637" y="1307673"/>
        <a:ext cx="1648027" cy="10389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644AF0-EA57-4C9D-9AB3-4A6F32C73E96}">
      <dsp:nvSpPr>
        <dsp:cNvPr id="0" name=""/>
        <dsp:cNvSpPr/>
      </dsp:nvSpPr>
      <dsp:spPr>
        <a:xfrm>
          <a:off x="958826" y="0"/>
          <a:ext cx="2645615" cy="6895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 smtClean="0"/>
            <a:t>1. Derler</a:t>
          </a:r>
          <a:r>
            <a:rPr lang="en-US" sz="2000" b="1" kern="1200" dirty="0" smtClean="0"/>
            <a:t> </a:t>
          </a:r>
          <a:r>
            <a:rPr lang="de-DE" sz="2000" b="1" kern="1200" dirty="0" smtClean="0"/>
            <a:t>Bundesstraße 4/6</a:t>
          </a:r>
          <a:endParaRPr lang="en-US" sz="2000" kern="1200" dirty="0"/>
        </a:p>
      </dsp:txBody>
      <dsp:txXfrm>
        <a:off x="1303624" y="0"/>
        <a:ext cx="1956019" cy="6895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1929D-8B75-4CC6-850B-CDDA119919B3}" type="datetimeFigureOut">
              <a:rPr lang="en-US" smtClean="0"/>
              <a:t>02.02.16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30B72-5673-4927-8E0C-8295D3488DB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74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30B72-5673-4927-8E0C-8295D3488D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56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1A18-D1D3-1C42-A857-D8DB7E1795A6}" type="datetimeFigureOut">
              <a:rPr lang="en-US" smtClean="0"/>
              <a:t>02.02.16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22DF-7472-9A47-A4E7-8AB174ADE95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23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1A18-D1D3-1C42-A857-D8DB7E1795A6}" type="datetimeFigureOut">
              <a:rPr lang="en-US" smtClean="0"/>
              <a:t>02.02.16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22DF-7472-9A47-A4E7-8AB174ADE95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536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1A18-D1D3-1C42-A857-D8DB7E1795A6}" type="datetimeFigureOut">
              <a:rPr lang="en-US" smtClean="0"/>
              <a:t>02.02.16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22DF-7472-9A47-A4E7-8AB174ADE95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52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1A18-D1D3-1C42-A857-D8DB7E1795A6}" type="datetimeFigureOut">
              <a:rPr lang="en-US" smtClean="0"/>
              <a:t>02.02.16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22DF-7472-9A47-A4E7-8AB174ADE95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81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1A18-D1D3-1C42-A857-D8DB7E1795A6}" type="datetimeFigureOut">
              <a:rPr lang="en-US" smtClean="0"/>
              <a:t>02.02.16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22DF-7472-9A47-A4E7-8AB174ADE95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28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1A18-D1D3-1C42-A857-D8DB7E1795A6}" type="datetimeFigureOut">
              <a:rPr lang="en-US" smtClean="0"/>
              <a:t>02.02.16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22DF-7472-9A47-A4E7-8AB174ADE95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67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1A18-D1D3-1C42-A857-D8DB7E1795A6}" type="datetimeFigureOut">
              <a:rPr lang="en-US" smtClean="0"/>
              <a:t>02.02.16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22DF-7472-9A47-A4E7-8AB174ADE95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01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1A18-D1D3-1C42-A857-D8DB7E1795A6}" type="datetimeFigureOut">
              <a:rPr lang="en-US" smtClean="0"/>
              <a:t>02.02.16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22DF-7472-9A47-A4E7-8AB174ADE95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6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1A18-D1D3-1C42-A857-D8DB7E1795A6}" type="datetimeFigureOut">
              <a:rPr lang="en-US" smtClean="0"/>
              <a:t>02.02.16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22DF-7472-9A47-A4E7-8AB174ADE95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25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1A18-D1D3-1C42-A857-D8DB7E1795A6}" type="datetimeFigureOut">
              <a:rPr lang="en-US" smtClean="0"/>
              <a:t>02.02.16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22DF-7472-9A47-A4E7-8AB174ADE95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03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1A18-D1D3-1C42-A857-D8DB7E1795A6}" type="datetimeFigureOut">
              <a:rPr lang="en-US" smtClean="0"/>
              <a:t>02.02.16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22DF-7472-9A47-A4E7-8AB174ADE95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00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11A18-D1D3-1C42-A857-D8DB7E1795A6}" type="datetimeFigureOut">
              <a:rPr lang="en-US" smtClean="0"/>
              <a:t>02.02.16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222DF-7472-9A47-A4E7-8AB174ADE95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89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5" Type="http://schemas.openxmlformats.org/officeDocument/2006/relationships/diagramData" Target="../diagrams/data2.xml"/><Relationship Id="rId6" Type="http://schemas.openxmlformats.org/officeDocument/2006/relationships/diagramLayout" Target="../diagrams/layout2.xml"/><Relationship Id="rId7" Type="http://schemas.openxmlformats.org/officeDocument/2006/relationships/diagramQuickStyle" Target="../diagrams/quickStyle2.xml"/><Relationship Id="rId8" Type="http://schemas.openxmlformats.org/officeDocument/2006/relationships/diagramColors" Target="../diagrams/colors2.xml"/><Relationship Id="rId9" Type="http://schemas.microsoft.com/office/2007/relationships/diagramDrawing" Target="../diagrams/drawing2.xml"/><Relationship Id="rId10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9314" y="2614671"/>
            <a:ext cx="6275382" cy="1884678"/>
          </a:xfrm>
        </p:spPr>
        <p:txBody>
          <a:bodyPr>
            <a:normAutofit/>
          </a:bodyPr>
          <a:lstStyle/>
          <a:p>
            <a:pPr algn="l"/>
            <a:r>
              <a:rPr lang="de-DE" sz="3600" b="1" dirty="0" smtClean="0">
                <a:solidFill>
                  <a:srgbClr val="3C479C"/>
                </a:solidFill>
                <a:latin typeface="Century Gothic" charset="0"/>
                <a:ea typeface="Century Gothic" charset="0"/>
                <a:cs typeface="Century Gothic" charset="0"/>
              </a:rPr>
              <a:t>WAY </a:t>
            </a:r>
            <a:r>
              <a:rPr lang="de-DE" sz="3600" b="1" dirty="0">
                <a:solidFill>
                  <a:srgbClr val="3C479C"/>
                </a:solidFill>
                <a:latin typeface="Century Gothic" charset="0"/>
                <a:ea typeface="Century Gothic" charset="0"/>
                <a:cs typeface="Century Gothic" charset="0"/>
              </a:rPr>
              <a:t>OF HOPE </a:t>
            </a:r>
            <a:r>
              <a:rPr lang="de-DE" sz="3600" b="1" dirty="0" smtClean="0">
                <a:solidFill>
                  <a:srgbClr val="3C479C"/>
                </a:solidFill>
                <a:latin typeface="Century Gothic" charset="0"/>
                <a:ea typeface="Century Gothic" charset="0"/>
                <a:cs typeface="Century Gothic" charset="0"/>
              </a:rPr>
              <a:t>FLÜCHTLINGSHILFE</a:t>
            </a:r>
            <a:r>
              <a:rPr lang="en-US" sz="3600" dirty="0">
                <a:solidFill>
                  <a:srgbClr val="3C479C"/>
                </a:solidFill>
                <a:latin typeface="Century Gothic" charset="0"/>
                <a:ea typeface="Century Gothic" charset="0"/>
                <a:cs typeface="Century Gothic" charset="0"/>
              </a:rPr>
              <a:t/>
            </a:r>
            <a:br>
              <a:rPr lang="en-US" sz="3600" dirty="0">
                <a:solidFill>
                  <a:srgbClr val="3C479C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endParaRPr lang="en-US" sz="3600" dirty="0">
              <a:solidFill>
                <a:srgbClr val="3C479C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83" y="982134"/>
            <a:ext cx="4427799" cy="4346873"/>
          </a:xfrm>
          <a:prstGeom prst="ellipse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8286030"/>
      </p:ext>
    </p:extLst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0.41198 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159" y="416689"/>
            <a:ext cx="10984375" cy="613458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en-US" sz="2200" b="1" dirty="0" smtClean="0">
              <a:latin typeface="Century Gothic" panose="020B0502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3500" b="1" dirty="0" err="1" smtClean="0">
                <a:solidFill>
                  <a:srgbClr val="000090"/>
                </a:solidFill>
                <a:latin typeface="Century Gothic" panose="020B0502020202020204" pitchFamily="34" charset="0"/>
              </a:rPr>
              <a:t>Termin</a:t>
            </a:r>
            <a:endParaRPr lang="en-US" sz="3500" b="1" dirty="0" smtClean="0">
              <a:solidFill>
                <a:srgbClr val="000090"/>
              </a:solidFill>
              <a:latin typeface="Century Gothic" panose="020B0502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2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de-DE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Jour fixe: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de-DE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für alle ehrenamtlichen </a:t>
            </a:r>
            <a:r>
              <a:rPr lang="de-DE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MitarbeiterInnen</a:t>
            </a:r>
            <a:r>
              <a:rPr lang="de-DE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und Interessierte</a:t>
            </a:r>
            <a:r>
              <a:rPr lang="de-DE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	 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de-DE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j</a:t>
            </a:r>
            <a:r>
              <a:rPr lang="de-DE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eden </a:t>
            </a:r>
            <a:r>
              <a:rPr lang="de-DE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1. Montag/Monat, 18.00 im Hannes-Schwarz-Haus </a:t>
            </a:r>
            <a:endParaRPr lang="de-DE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de-DE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Leitungsteam – Besprechung: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de-DE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jeden </a:t>
            </a:r>
            <a:r>
              <a:rPr lang="de-DE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Montag, 8.00 – </a:t>
            </a:r>
            <a:r>
              <a:rPr lang="de-DE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9.30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de-DE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Meditation</a:t>
            </a:r>
            <a:r>
              <a:rPr lang="de-DE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:       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de-DE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jeden </a:t>
            </a:r>
            <a:r>
              <a:rPr lang="de-DE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Montag, 07.40 – </a:t>
            </a:r>
            <a:r>
              <a:rPr lang="de-DE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8.00	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de-DE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j</a:t>
            </a:r>
            <a:r>
              <a:rPr lang="de-DE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eden 1. Montag im Monat, 17.30-18.00				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53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500" b="1" i="1" dirty="0" smtClean="0">
                <a:solidFill>
                  <a:srgbClr val="3C479C"/>
                </a:solidFill>
                <a:latin typeface="Century Gothic" charset="0"/>
                <a:ea typeface="Century Gothic" charset="0"/>
                <a:cs typeface="Century Gothic" charset="0"/>
              </a:rPr>
              <a:t>Wer </a:t>
            </a:r>
            <a:r>
              <a:rPr lang="de-DE" sz="3500" b="1" i="1" dirty="0">
                <a:solidFill>
                  <a:srgbClr val="3C479C"/>
                </a:solidFill>
                <a:latin typeface="Century Gothic" charset="0"/>
                <a:ea typeface="Century Gothic" charset="0"/>
                <a:cs typeface="Century Gothic" charset="0"/>
              </a:rPr>
              <a:t>sind </a:t>
            </a:r>
            <a:r>
              <a:rPr lang="de-DE" sz="3500" b="1" i="1" dirty="0" smtClean="0">
                <a:solidFill>
                  <a:srgbClr val="3C479C"/>
                </a:solidFill>
                <a:latin typeface="Century Gothic" charset="0"/>
                <a:ea typeface="Century Gothic" charset="0"/>
                <a:cs typeface="Century Gothic" charset="0"/>
              </a:rPr>
              <a:t>wir ?</a:t>
            </a:r>
            <a:r>
              <a:rPr lang="de-DE" sz="3500" b="1" dirty="0" smtClean="0">
                <a:solidFill>
                  <a:srgbClr val="3C479C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3500" b="1" dirty="0">
                <a:solidFill>
                  <a:schemeClr val="accent5"/>
                </a:solidFill>
                <a:latin typeface="Century Gothic" charset="0"/>
                <a:ea typeface="Century Gothic" charset="0"/>
                <a:cs typeface="Century Gothic" charset="0"/>
              </a:rPr>
              <a:t/>
            </a:r>
            <a:br>
              <a:rPr lang="en-US" sz="3500" b="1" dirty="0">
                <a:solidFill>
                  <a:schemeClr val="accent5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endParaRPr lang="en-US" sz="3500" b="1" dirty="0">
              <a:solidFill>
                <a:schemeClr val="accent5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1804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b="1" dirty="0" smtClean="0">
                <a:solidFill>
                  <a:srgbClr val="3C479C"/>
                </a:solidFill>
                <a:latin typeface="Century Gothic" charset="0"/>
                <a:ea typeface="Century Gothic" charset="0"/>
                <a:cs typeface="Century Gothic" charset="0"/>
              </a:rPr>
              <a:t>WAY </a:t>
            </a:r>
            <a:r>
              <a:rPr lang="de-DE" sz="3200" b="1" dirty="0" err="1">
                <a:solidFill>
                  <a:srgbClr val="3C479C"/>
                </a:solidFill>
                <a:latin typeface="Century Gothic" charset="0"/>
                <a:ea typeface="Century Gothic" charset="0"/>
                <a:cs typeface="Century Gothic" charset="0"/>
              </a:rPr>
              <a:t>of</a:t>
            </a:r>
            <a:r>
              <a:rPr lang="de-DE" sz="3200" b="1" dirty="0">
                <a:solidFill>
                  <a:srgbClr val="3C479C"/>
                </a:solidFill>
                <a:latin typeface="Century Gothic" charset="0"/>
                <a:ea typeface="Century Gothic" charset="0"/>
                <a:cs typeface="Century Gothic" charset="0"/>
              </a:rPr>
              <a:t> HOPE </a:t>
            </a:r>
            <a:r>
              <a:rPr lang="de-DE" sz="3200" dirty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– </a:t>
            </a:r>
            <a:r>
              <a:rPr lang="de-DE" sz="3200" b="1" dirty="0" smtClean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Flüchtlingshilfe</a:t>
            </a:r>
            <a:r>
              <a:rPr lang="de-DE" sz="3200" dirty="0" smtClean="0">
                <a:solidFill>
                  <a:srgbClr val="00009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</a:p>
          <a:p>
            <a:pPr marL="0" indent="0">
              <a:buNone/>
            </a:pPr>
            <a:endParaRPr lang="en-US" sz="8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DE" sz="3200" dirty="0" smtClean="0">
                <a:latin typeface="Century Gothic" charset="0"/>
                <a:ea typeface="Century Gothic" charset="0"/>
                <a:cs typeface="Century Gothic" charset="0"/>
              </a:rPr>
              <a:t>Wir sind eine Initiative der Bewegung WAY </a:t>
            </a:r>
            <a:r>
              <a:rPr lang="de-DE" sz="3200" dirty="0" err="1" smtClean="0">
                <a:latin typeface="Century Gothic" charset="0"/>
                <a:ea typeface="Century Gothic" charset="0"/>
                <a:cs typeface="Century Gothic" charset="0"/>
              </a:rPr>
              <a:t>of</a:t>
            </a:r>
            <a:r>
              <a:rPr lang="de-DE" sz="3200" dirty="0" smtClean="0">
                <a:latin typeface="Century Gothic" charset="0"/>
                <a:ea typeface="Century Gothic" charset="0"/>
                <a:cs typeface="Century Gothic" charset="0"/>
              </a:rPr>
              <a:t> HOPE für die Betreuung und Integration von Flüchtlingen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3200" dirty="0" smtClean="0">
                <a:latin typeface="Century Gothic" charset="0"/>
                <a:ea typeface="Century Gothic" charset="0"/>
                <a:cs typeface="Century Gothic" charset="0"/>
              </a:rPr>
              <a:t>in </a:t>
            </a:r>
            <a:r>
              <a:rPr lang="de-DE" sz="3200" dirty="0" err="1" smtClean="0">
                <a:latin typeface="Century Gothic" charset="0"/>
                <a:ea typeface="Century Gothic" charset="0"/>
                <a:cs typeface="Century Gothic" charset="0"/>
              </a:rPr>
              <a:t>Weiz</a:t>
            </a:r>
            <a:r>
              <a:rPr lang="de-DE" sz="3200" dirty="0" smtClean="0">
                <a:latin typeface="Century Gothic" charset="0"/>
                <a:ea typeface="Century Gothic" charset="0"/>
                <a:cs typeface="Century Gothic" charset="0"/>
              </a:rPr>
              <a:t>.</a:t>
            </a:r>
          </a:p>
          <a:p>
            <a:endParaRPr lang="en-US" sz="32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sz="32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55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500" b="1" i="1" dirty="0">
                <a:solidFill>
                  <a:srgbClr val="3C479C"/>
                </a:solidFill>
                <a:latin typeface="Century Gothic" charset="0"/>
                <a:ea typeface="Century Gothic" charset="0"/>
                <a:cs typeface="Century Gothic" charset="0"/>
              </a:rPr>
              <a:t>Woher kommen wir?</a:t>
            </a:r>
            <a:r>
              <a:rPr lang="en-US" b="1" dirty="0">
                <a:solidFill>
                  <a:srgbClr val="3C479C"/>
                </a:solidFill>
                <a:latin typeface="Century Gothic" charset="0"/>
                <a:ea typeface="Century Gothic" charset="0"/>
                <a:cs typeface="Century Gothic" charset="0"/>
              </a:rPr>
              <a:t/>
            </a:r>
            <a:br>
              <a:rPr lang="en-US" b="1" dirty="0">
                <a:solidFill>
                  <a:srgbClr val="3C479C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endParaRPr lang="en-US" sz="3500" b="1" dirty="0">
              <a:solidFill>
                <a:srgbClr val="3C479C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301327"/>
            <a:ext cx="11353801" cy="292282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de-AT" sz="4400" b="1" dirty="0">
                <a:solidFill>
                  <a:srgbClr val="3C479C"/>
                </a:solidFill>
                <a:latin typeface="Century Gothic" panose="020B0502020202020204" pitchFamily="34" charset="0"/>
              </a:rPr>
              <a:t>WAY </a:t>
            </a:r>
            <a:r>
              <a:rPr lang="de-AT" sz="4400" b="1" dirty="0" err="1">
                <a:solidFill>
                  <a:srgbClr val="3C479C"/>
                </a:solidFill>
                <a:latin typeface="Century Gothic" panose="020B0502020202020204" pitchFamily="34" charset="0"/>
              </a:rPr>
              <a:t>of</a:t>
            </a:r>
            <a:r>
              <a:rPr lang="de-AT" sz="4400" b="1" dirty="0">
                <a:solidFill>
                  <a:srgbClr val="3C479C"/>
                </a:solidFill>
                <a:latin typeface="Century Gothic" panose="020B0502020202020204" pitchFamily="34" charset="0"/>
              </a:rPr>
              <a:t> HOPE </a:t>
            </a:r>
            <a:endParaRPr lang="en-US" sz="4400" b="1" dirty="0">
              <a:solidFill>
                <a:srgbClr val="3C479C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de-AT" sz="3600" dirty="0">
                <a:latin typeface="Century Gothic" panose="020B0502020202020204" pitchFamily="34" charset="0"/>
              </a:rPr>
              <a:t>ist eine interreligiöse und überparteiliche Bewegung. </a:t>
            </a:r>
            <a:r>
              <a:rPr lang="de-AT" sz="3600" dirty="0" smtClean="0">
                <a:latin typeface="Century Gothic" panose="020B0502020202020204" pitchFamily="34" charset="0"/>
              </a:rPr>
              <a:t>Sie </a:t>
            </a:r>
            <a:r>
              <a:rPr lang="de-AT" sz="3600" dirty="0">
                <a:latin typeface="Century Gothic" panose="020B0502020202020204" pitchFamily="34" charset="0"/>
              </a:rPr>
              <a:t>wurde 2009 in Weiz/Stmk gegründet.</a:t>
            </a:r>
            <a:r>
              <a:rPr lang="de-AT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endParaRPr lang="de-AT" sz="3600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de-AT" sz="3600" dirty="0" smtClean="0">
                <a:latin typeface="Century Gothic" panose="020B0502020202020204" pitchFamily="34" charset="0"/>
              </a:rPr>
              <a:t>Vision ist eine kraftvolle spirituelle Bewegung von Menschen, die sich an der Basis engagieren.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AT" sz="3600" dirty="0" smtClean="0">
                <a:latin typeface="Century Gothic" panose="020B0502020202020204" pitchFamily="34" charset="0"/>
              </a:rPr>
              <a:t>Es geht </a:t>
            </a:r>
            <a:r>
              <a:rPr lang="de-AT" sz="3600" dirty="0">
                <a:latin typeface="Century Gothic" panose="020B0502020202020204" pitchFamily="34" charset="0"/>
              </a:rPr>
              <a:t>um einen</a:t>
            </a:r>
            <a:r>
              <a:rPr lang="de-AT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de-AT" sz="3600" dirty="0">
                <a:latin typeface="Century Gothic" panose="020B0502020202020204" pitchFamily="34" charset="0"/>
              </a:rPr>
              <a:t>grundlegenden, konstruktiven Wandel der Gesellschaft durch</a:t>
            </a:r>
            <a:r>
              <a:rPr lang="de-AT" sz="3600" dirty="0" smtClean="0">
                <a:latin typeface="Century Gothic" panose="020B0502020202020204" pitchFamily="34" charset="0"/>
              </a:rPr>
              <a:t>: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4224155"/>
            <a:ext cx="10972800" cy="2010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de-AT" sz="2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Vernetzen</a:t>
            </a:r>
            <a:r>
              <a:rPr lang="de-AT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de-AT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von Menschen, die sich der </a:t>
            </a:r>
            <a:r>
              <a:rPr lang="de-AT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globalen </a:t>
            </a:r>
            <a:r>
              <a:rPr lang="de-AT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Krise bewusst sind</a:t>
            </a:r>
            <a:endParaRPr lang="en-US" sz="24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457200" lvl="0" indent="-457200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de-AT" sz="2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Vertiefen</a:t>
            </a:r>
            <a:r>
              <a:rPr lang="de-AT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de-AT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der persönlichen Spiritualität  </a:t>
            </a:r>
            <a:endParaRPr lang="en-US" sz="24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457200" lvl="0" indent="-457200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de-AT" sz="2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Verändern</a:t>
            </a:r>
            <a:r>
              <a:rPr lang="de-AT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de-AT" sz="2400" dirty="0" smtClean="0">
                <a:latin typeface="Century Gothic" panose="020B0502020202020204" pitchFamily="34" charset="0"/>
              </a:rPr>
              <a:t>ungerechter Strukturen und soziales Engagement</a:t>
            </a:r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06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500" b="1" i="1" dirty="0">
                <a:solidFill>
                  <a:srgbClr val="3C479C"/>
                </a:solidFill>
                <a:latin typeface="Century Gothic" charset="0"/>
                <a:ea typeface="Century Gothic" charset="0"/>
                <a:cs typeface="Century Gothic" charset="0"/>
              </a:rPr>
              <a:t>Welche</a:t>
            </a:r>
            <a:r>
              <a:rPr lang="de-DE" sz="35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de-DE" sz="3500" b="1" i="1" dirty="0">
                <a:solidFill>
                  <a:srgbClr val="3C479C"/>
                </a:solidFill>
                <a:latin typeface="Century Gothic" charset="0"/>
                <a:ea typeface="Century Gothic" charset="0"/>
                <a:cs typeface="Century Gothic" charset="0"/>
              </a:rPr>
              <a:t>Prinzipien leiten uns in unserer Arbeit?</a:t>
            </a:r>
            <a:r>
              <a:rPr lang="en-US" sz="3500" dirty="0">
                <a:solidFill>
                  <a:srgbClr val="002060"/>
                </a:solidFill>
                <a:latin typeface="Century Gothic" panose="020B0502020202020204" pitchFamily="34" charset="0"/>
              </a:rPr>
              <a:t/>
            </a:r>
            <a:br>
              <a:rPr lang="en-US" sz="35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endParaRPr lang="en-US" sz="35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553" y="1333255"/>
            <a:ext cx="11031416" cy="450483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de-DE" sz="2400" b="1" dirty="0" smtClean="0">
                <a:latin typeface="Century Gothic" panose="020B0502020202020204" pitchFamily="34" charset="0"/>
              </a:rPr>
              <a:t>Der Mensch steht im Mittelpunkt! </a:t>
            </a:r>
          </a:p>
          <a:p>
            <a:pPr>
              <a:spcBef>
                <a:spcPts val="0"/>
              </a:spcBef>
            </a:pPr>
            <a:endParaRPr lang="en-US" sz="500" b="1" dirty="0">
              <a:latin typeface="Century Gothic" panose="020B0502020202020204" pitchFamily="34" charset="0"/>
            </a:endParaRPr>
          </a:p>
          <a:p>
            <a:pPr marL="234950" indent="0">
              <a:spcBef>
                <a:spcPts val="0"/>
              </a:spcBef>
              <a:buNone/>
            </a:pPr>
            <a:r>
              <a:rPr lang="de-DE" sz="2400" dirty="0" smtClean="0">
                <a:latin typeface="Century Gothic" panose="020B0502020202020204" pitchFamily="34" charset="0"/>
              </a:rPr>
              <a:t>Eine </a:t>
            </a:r>
            <a:r>
              <a:rPr lang="de-DE" sz="2400" dirty="0">
                <a:latin typeface="Century Gothic" panose="020B0502020202020204" pitchFamily="34" charset="0"/>
              </a:rPr>
              <a:t>menschenfreundliche, wertschätzende und herzliche </a:t>
            </a:r>
            <a:r>
              <a:rPr lang="de-DE" sz="2400" dirty="0" smtClean="0">
                <a:latin typeface="Century Gothic" panose="020B0502020202020204" pitchFamily="34" charset="0"/>
              </a:rPr>
              <a:t>Atmosphäre im </a:t>
            </a:r>
            <a:r>
              <a:rPr lang="de-DE" sz="2400" dirty="0">
                <a:latin typeface="Century Gothic" panose="020B0502020202020204" pitchFamily="34" charset="0"/>
              </a:rPr>
              <a:t>gemeinsamen Miteinander, sowohl im Leitungsteam als auch in der </a:t>
            </a:r>
            <a:r>
              <a:rPr lang="de-DE" sz="2400" dirty="0" smtClean="0">
                <a:latin typeface="Century Gothic" panose="020B0502020202020204" pitchFamily="34" charset="0"/>
              </a:rPr>
              <a:t>Betreuung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de-DE" sz="2400" dirty="0" smtClean="0">
                <a:latin typeface="Century Gothic" panose="020B0502020202020204" pitchFamily="34" charset="0"/>
              </a:rPr>
              <a:t>von Flüchtlingen.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sz="2400" dirty="0">
                <a:latin typeface="Century Gothic" panose="020B0502020202020204" pitchFamily="34" charset="0"/>
              </a:rPr>
              <a:t> </a:t>
            </a:r>
            <a:endParaRPr lang="en-US" sz="2400" dirty="0">
              <a:latin typeface="Century Gothic" panose="020B0502020202020204" pitchFamily="34" charset="0"/>
            </a:endParaRPr>
          </a:p>
          <a:p>
            <a:pPr>
              <a:spcBef>
                <a:spcPts val="0"/>
              </a:spcBef>
            </a:pPr>
            <a:r>
              <a:rPr lang="de-DE" sz="2400" b="1" dirty="0">
                <a:latin typeface="Century Gothic" panose="020B0502020202020204" pitchFamily="34" charset="0"/>
              </a:rPr>
              <a:t> Alle haben Platz</a:t>
            </a:r>
            <a:r>
              <a:rPr lang="de-DE" sz="2400" b="1" dirty="0" smtClean="0">
                <a:latin typeface="Century Gothic" panose="020B0502020202020204" pitchFamily="34" charset="0"/>
              </a:rPr>
              <a:t>!</a:t>
            </a:r>
          </a:p>
          <a:p>
            <a:pPr>
              <a:spcBef>
                <a:spcPts val="0"/>
              </a:spcBef>
            </a:pPr>
            <a:endParaRPr lang="en-US" sz="500" b="1" dirty="0">
              <a:latin typeface="Century Gothic" panose="020B0502020202020204" pitchFamily="34" charset="0"/>
            </a:endParaRPr>
          </a:p>
          <a:p>
            <a:pPr marL="339725" indent="0">
              <a:spcBef>
                <a:spcPts val="0"/>
              </a:spcBef>
              <a:buNone/>
            </a:pPr>
            <a:r>
              <a:rPr lang="de-DE" sz="2400" dirty="0">
                <a:latin typeface="Century Gothic" panose="020B0502020202020204" pitchFamily="34" charset="0"/>
              </a:rPr>
              <a:t>Bewusste Wertschätzung der Vielfalt in allen Lebensbereichen als Grundstein für </a:t>
            </a:r>
            <a:r>
              <a:rPr lang="de-DE" sz="2400" dirty="0" smtClean="0">
                <a:latin typeface="Century Gothic" panose="020B0502020202020204" pitchFamily="34" charset="0"/>
              </a:rPr>
              <a:t>Akzeptanz </a:t>
            </a:r>
            <a:r>
              <a:rPr lang="de-DE" sz="2400" dirty="0">
                <a:latin typeface="Century Gothic" panose="020B0502020202020204" pitchFamily="34" charset="0"/>
              </a:rPr>
              <a:t>und gemeinsames Wachsen im Mensch-Sein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339725" indent="0">
              <a:spcBef>
                <a:spcPts val="0"/>
              </a:spcBef>
              <a:buNone/>
            </a:pPr>
            <a:r>
              <a:rPr lang="de-DE" sz="2400" dirty="0">
                <a:latin typeface="Century Gothic" panose="020B0502020202020204" pitchFamily="34" charset="0"/>
              </a:rPr>
              <a:t> </a:t>
            </a:r>
            <a:endParaRPr lang="en-US" sz="1000" dirty="0">
              <a:latin typeface="Century Gothic" panose="020B0502020202020204" pitchFamily="34" charset="0"/>
            </a:endParaRPr>
          </a:p>
          <a:p>
            <a:pPr>
              <a:spcBef>
                <a:spcPts val="0"/>
              </a:spcBef>
            </a:pPr>
            <a:r>
              <a:rPr lang="de-DE" sz="2400" b="1" dirty="0">
                <a:latin typeface="Century Gothic" panose="020B0502020202020204" pitchFamily="34" charset="0"/>
              </a:rPr>
              <a:t>Schwache haben Vorrang</a:t>
            </a:r>
            <a:r>
              <a:rPr lang="de-DE" sz="2400" b="1" dirty="0" smtClean="0">
                <a:latin typeface="Century Gothic" panose="020B0502020202020204" pitchFamily="34" charset="0"/>
              </a:rPr>
              <a:t>!</a:t>
            </a:r>
          </a:p>
          <a:p>
            <a:pPr>
              <a:spcBef>
                <a:spcPts val="0"/>
              </a:spcBef>
            </a:pPr>
            <a:endParaRPr lang="en-US" sz="500" b="1" dirty="0">
              <a:latin typeface="Century Gothic" panose="020B0502020202020204" pitchFamily="34" charset="0"/>
            </a:endParaRPr>
          </a:p>
          <a:p>
            <a:pPr marL="234950" indent="0">
              <a:spcBef>
                <a:spcPts val="0"/>
              </a:spcBef>
              <a:buNone/>
            </a:pPr>
            <a:r>
              <a:rPr lang="de-DE" sz="2400" dirty="0">
                <a:latin typeface="Century Gothic" panose="020B0502020202020204" pitchFamily="34" charset="0"/>
              </a:rPr>
              <a:t>Menschen, die benachteiligt </a:t>
            </a:r>
            <a:r>
              <a:rPr lang="de-DE" sz="2400" dirty="0" smtClean="0">
                <a:latin typeface="Century Gothic" panose="020B0502020202020204" pitchFamily="34" charset="0"/>
              </a:rPr>
              <a:t>sind </a:t>
            </a:r>
            <a:r>
              <a:rPr lang="de-DE" sz="2400" dirty="0">
                <a:latin typeface="Century Gothic" panose="020B0502020202020204" pitchFamily="34" charset="0"/>
              </a:rPr>
              <a:t>bekommen zusätzliche Unterstützung, damit sie der Chancengleichheit näher kommen.</a:t>
            </a:r>
            <a:endParaRPr lang="en-US" sz="2400" dirty="0">
              <a:latin typeface="Century Gothic" panose="020B0502020202020204" pitchFamily="34" charset="0"/>
            </a:endParaRPr>
          </a:p>
          <a:p>
            <a:pPr>
              <a:spcBef>
                <a:spcPts val="0"/>
              </a:spcBef>
            </a:pPr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99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656" y="365125"/>
            <a:ext cx="11422505" cy="1325563"/>
          </a:xfrm>
        </p:spPr>
        <p:txBody>
          <a:bodyPr>
            <a:noAutofit/>
          </a:bodyPr>
          <a:lstStyle/>
          <a:p>
            <a:r>
              <a:rPr lang="de-DE" sz="3500" b="1" i="1" spc="-30" dirty="0">
                <a:solidFill>
                  <a:srgbClr val="3C479C"/>
                </a:solidFill>
                <a:latin typeface="Century Gothic" charset="0"/>
                <a:ea typeface="Century Gothic" charset="0"/>
                <a:cs typeface="Century Gothic" charset="0"/>
              </a:rPr>
              <a:t>Was sind die Ziele der WAY </a:t>
            </a:r>
            <a:r>
              <a:rPr lang="de-DE" sz="3500" b="1" i="1" spc="-30" dirty="0" err="1">
                <a:solidFill>
                  <a:srgbClr val="3C479C"/>
                </a:solidFill>
                <a:latin typeface="Century Gothic" charset="0"/>
                <a:ea typeface="Century Gothic" charset="0"/>
                <a:cs typeface="Century Gothic" charset="0"/>
              </a:rPr>
              <a:t>of</a:t>
            </a:r>
            <a:r>
              <a:rPr lang="de-DE" sz="3500" b="1" i="1" spc="-30" dirty="0">
                <a:solidFill>
                  <a:srgbClr val="3C479C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de-DE" sz="3500" b="1" i="1" spc="-30" dirty="0" smtClean="0">
                <a:solidFill>
                  <a:srgbClr val="3C479C"/>
                </a:solidFill>
                <a:latin typeface="Century Gothic" charset="0"/>
                <a:ea typeface="Century Gothic" charset="0"/>
                <a:cs typeface="Century Gothic" charset="0"/>
              </a:rPr>
              <a:t>HOPE - Flüchtlingshilfe</a:t>
            </a:r>
            <a:r>
              <a:rPr lang="de-DE" sz="3500" b="1" i="1" spc="-30" dirty="0">
                <a:solidFill>
                  <a:srgbClr val="3C479C"/>
                </a:solidFill>
                <a:latin typeface="Century Gothic" charset="0"/>
                <a:ea typeface="Century Gothic" charset="0"/>
                <a:cs typeface="Century Gothic" charset="0"/>
              </a:rPr>
              <a:t>?</a:t>
            </a:r>
            <a:r>
              <a:rPr lang="en-US" sz="3500" b="1" spc="-30" dirty="0">
                <a:solidFill>
                  <a:srgbClr val="3C479C"/>
                </a:solidFill>
                <a:latin typeface="Century Gothic" charset="0"/>
                <a:ea typeface="Century Gothic" charset="0"/>
                <a:cs typeface="Century Gothic" charset="0"/>
              </a:rPr>
              <a:t/>
            </a:r>
            <a:br>
              <a:rPr lang="en-US" sz="3500" b="1" spc="-30" dirty="0">
                <a:solidFill>
                  <a:srgbClr val="3C479C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endParaRPr lang="en-US" sz="3500" b="1" spc="-30" dirty="0">
              <a:solidFill>
                <a:srgbClr val="3C479C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b="1" dirty="0" smtClean="0">
                <a:latin typeface="Century Gothic" panose="020B0502020202020204" pitchFamily="34" charset="0"/>
              </a:rPr>
              <a:t> Bewusstsein </a:t>
            </a:r>
            <a:r>
              <a:rPr lang="de-DE" sz="2400" b="1" dirty="0">
                <a:latin typeface="Century Gothic" panose="020B0502020202020204" pitchFamily="34" charset="0"/>
              </a:rPr>
              <a:t>fördern</a:t>
            </a:r>
            <a:endParaRPr lang="en-US" sz="24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de-DE" sz="2400" dirty="0" smtClean="0">
                <a:latin typeface="Century Gothic" panose="020B0502020202020204" pitchFamily="34" charset="0"/>
              </a:rPr>
              <a:t>    für </a:t>
            </a:r>
            <a:r>
              <a:rPr lang="de-DE" sz="2400" dirty="0">
                <a:latin typeface="Century Gothic" panose="020B0502020202020204" pitchFamily="34" charset="0"/>
              </a:rPr>
              <a:t>einen konstruktiven Umgang mit der Flüchtlingsfrage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de-DE" sz="2400" dirty="0">
                <a:latin typeface="Century Gothic" panose="020B0502020202020204" pitchFamily="34" charset="0"/>
              </a:rPr>
              <a:t> </a:t>
            </a:r>
            <a:endParaRPr lang="en-US" sz="2400" dirty="0">
              <a:latin typeface="Century Gothic" panose="020B0502020202020204" pitchFamily="34" charset="0"/>
            </a:endParaRPr>
          </a:p>
          <a:p>
            <a:r>
              <a:rPr lang="de-DE" sz="2400" dirty="0">
                <a:latin typeface="Century Gothic" panose="020B0502020202020204" pitchFamily="34" charset="0"/>
              </a:rPr>
              <a:t> </a:t>
            </a:r>
            <a:r>
              <a:rPr lang="de-DE" sz="2400" b="1" dirty="0">
                <a:latin typeface="Century Gothic" panose="020B0502020202020204" pitchFamily="34" charset="0"/>
              </a:rPr>
              <a:t>Heimat geben</a:t>
            </a:r>
            <a:endParaRPr lang="en-US" sz="24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de-DE" sz="2400" dirty="0">
                <a:latin typeface="Century Gothic" panose="020B0502020202020204" pitchFamily="34" charset="0"/>
              </a:rPr>
              <a:t> </a:t>
            </a:r>
            <a:r>
              <a:rPr lang="de-DE" sz="2400" dirty="0" smtClean="0">
                <a:latin typeface="Century Gothic" panose="020B0502020202020204" pitchFamily="34" charset="0"/>
              </a:rPr>
              <a:t>   den </a:t>
            </a:r>
            <a:r>
              <a:rPr lang="de-DE" sz="2400" dirty="0">
                <a:latin typeface="Century Gothic" panose="020B0502020202020204" pitchFamily="34" charset="0"/>
              </a:rPr>
              <a:t>AsylwerberInnen, die bei uns in der Grundversorgung sind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de-DE" sz="2400" dirty="0">
                <a:latin typeface="Century Gothic" panose="020B0502020202020204" pitchFamily="34" charset="0"/>
              </a:rPr>
              <a:t> </a:t>
            </a:r>
            <a:endParaRPr lang="en-US" sz="2400" dirty="0">
              <a:latin typeface="Century Gothic" panose="020B0502020202020204" pitchFamily="34" charset="0"/>
            </a:endParaRPr>
          </a:p>
          <a:p>
            <a:r>
              <a:rPr lang="de-DE" sz="2400" dirty="0">
                <a:latin typeface="Century Gothic" panose="020B0502020202020204" pitchFamily="34" charset="0"/>
              </a:rPr>
              <a:t> </a:t>
            </a:r>
            <a:r>
              <a:rPr lang="de-DE" sz="2400" b="1" dirty="0">
                <a:latin typeface="Century Gothic" panose="020B0502020202020204" pitchFamily="34" charset="0"/>
              </a:rPr>
              <a:t>Integration leben</a:t>
            </a:r>
            <a:endParaRPr lang="en-US" sz="24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de-DE" sz="2400" dirty="0" smtClean="0">
                <a:latin typeface="Century Gothic" panose="020B0502020202020204" pitchFamily="34" charset="0"/>
              </a:rPr>
              <a:t>    mit </a:t>
            </a:r>
            <a:r>
              <a:rPr lang="de-DE" sz="2400" dirty="0">
                <a:latin typeface="Century Gothic" panose="020B0502020202020204" pitchFamily="34" charset="0"/>
              </a:rPr>
              <a:t>den anerkannten Flüchtlingen in unserer Gesellschaft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8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e 11"/>
          <p:cNvSpPr/>
          <p:nvPr/>
        </p:nvSpPr>
        <p:spPr>
          <a:xfrm rot="9483527">
            <a:off x="1179154" y="981928"/>
            <a:ext cx="6428170" cy="6018882"/>
          </a:xfrm>
          <a:prstGeom prst="pie">
            <a:avLst>
              <a:gd name="adj1" fmla="val 13114284"/>
              <a:gd name="adj2" fmla="val 1620000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3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Pie 10"/>
          <p:cNvSpPr/>
          <p:nvPr/>
        </p:nvSpPr>
        <p:spPr>
          <a:xfrm rot="4549837">
            <a:off x="1293545" y="40484"/>
            <a:ext cx="6018882" cy="6428170"/>
          </a:xfrm>
          <a:prstGeom prst="pie">
            <a:avLst>
              <a:gd name="adj1" fmla="val 13114284"/>
              <a:gd name="adj2" fmla="val 1620000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3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Pie 9"/>
          <p:cNvSpPr/>
          <p:nvPr/>
        </p:nvSpPr>
        <p:spPr>
          <a:xfrm rot="20053848">
            <a:off x="-61703" y="290697"/>
            <a:ext cx="6428170" cy="6018882"/>
          </a:xfrm>
          <a:prstGeom prst="pie">
            <a:avLst>
              <a:gd name="adj1" fmla="val 13114284"/>
              <a:gd name="adj2" fmla="val 1620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3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0827204"/>
              </p:ext>
            </p:extLst>
          </p:nvPr>
        </p:nvGraphicFramePr>
        <p:xfrm>
          <a:off x="-1721954" y="-82989"/>
          <a:ext cx="11179462" cy="7165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576" y="2800140"/>
            <a:ext cx="1703772" cy="1672632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701247" y="221710"/>
            <a:ext cx="5409788" cy="496747"/>
          </a:xfrm>
          <a:solidFill>
            <a:srgbClr val="526175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de-DE" sz="25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Welche Struktur haben wir?</a:t>
            </a:r>
            <a:endParaRPr lang="en-US" sz="25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Caritas text"/>
          <p:cNvSpPr txBox="1"/>
          <p:nvPr/>
        </p:nvSpPr>
        <p:spPr>
          <a:xfrm rot="2941322">
            <a:off x="5155978" y="1365122"/>
            <a:ext cx="25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Century Gothic" panose="020B0502020202020204" pitchFamily="34" charset="0"/>
              </a:rPr>
              <a:t>Caritas Regionalbetreuung 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Oststeirisches Asylnetzwerk  text"/>
          <p:cNvSpPr txBox="1"/>
          <p:nvPr/>
        </p:nvSpPr>
        <p:spPr>
          <a:xfrm rot="18297922">
            <a:off x="-263706" y="1420944"/>
            <a:ext cx="25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entury Gothic" panose="020B0502020202020204" pitchFamily="34" charset="0"/>
              </a:rPr>
              <a:t>Oststeirisches Asylnetzwerk 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DK text"/>
          <p:cNvSpPr txBox="1"/>
          <p:nvPr/>
        </p:nvSpPr>
        <p:spPr>
          <a:xfrm rot="18141298">
            <a:off x="3537866" y="1500036"/>
            <a:ext cx="25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Century Gothic" panose="020B0502020202020204" pitchFamily="34" charset="0"/>
              </a:rPr>
              <a:t>Deutschkurse 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EM1 Text"/>
          <p:cNvSpPr txBox="1"/>
          <p:nvPr/>
        </p:nvSpPr>
        <p:spPr>
          <a:xfrm rot="2619100">
            <a:off x="4073255" y="4730762"/>
            <a:ext cx="25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Century Gothic" panose="020B0502020202020204" pitchFamily="34" charset="0"/>
              </a:rPr>
              <a:t>Ehrenamtliche MitarbeiterInnen 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INKO TEXT"/>
          <p:cNvSpPr txBox="1"/>
          <p:nvPr/>
        </p:nvSpPr>
        <p:spPr>
          <a:xfrm rot="20956719">
            <a:off x="5185498" y="2917982"/>
            <a:ext cx="25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Century Gothic" panose="020B0502020202020204" pitchFamily="34" charset="0"/>
              </a:rPr>
              <a:t>INKO 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Familien text"/>
          <p:cNvSpPr txBox="1"/>
          <p:nvPr/>
        </p:nvSpPr>
        <p:spPr>
          <a:xfrm rot="5400000">
            <a:off x="2523438" y="5810273"/>
            <a:ext cx="25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Century Gothic" panose="020B0502020202020204" pitchFamily="34" charset="0"/>
              </a:rPr>
              <a:t>Familien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herapy text"/>
          <p:cNvSpPr txBox="1"/>
          <p:nvPr/>
        </p:nvSpPr>
        <p:spPr>
          <a:xfrm rot="18602007">
            <a:off x="1220886" y="4305981"/>
            <a:ext cx="25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Century Gothic" panose="020B0502020202020204" pitchFamily="34" charset="0"/>
              </a:rPr>
              <a:t>Therapeutische Begleitung 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frauen text"/>
          <p:cNvSpPr txBox="1"/>
          <p:nvPr/>
        </p:nvSpPr>
        <p:spPr>
          <a:xfrm rot="505835">
            <a:off x="1114802" y="3091428"/>
            <a:ext cx="25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Century Gothic" panose="020B0502020202020204" pitchFamily="34" charset="0"/>
              </a:rPr>
              <a:t>Frauengruppe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fluuuuuu text"/>
          <p:cNvSpPr txBox="1"/>
          <p:nvPr/>
        </p:nvSpPr>
        <p:spPr>
          <a:xfrm rot="3476831">
            <a:off x="1685652" y="1957841"/>
            <a:ext cx="2558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Flüchtlingsvertretung</a:t>
            </a:r>
            <a:endParaRPr lang="en-US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Modell text"/>
          <p:cNvSpPr txBox="1"/>
          <p:nvPr/>
        </p:nvSpPr>
        <p:spPr>
          <a:xfrm rot="7994749">
            <a:off x="5053545" y="5413946"/>
            <a:ext cx="25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entury Gothic" panose="020B0502020202020204" pitchFamily="34" charset="0"/>
              </a:rPr>
              <a:t>Modell für den Bezirk Weiz 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DK BOX1"/>
          <p:cNvSpPr/>
          <p:nvPr/>
        </p:nvSpPr>
        <p:spPr>
          <a:xfrm>
            <a:off x="7644706" y="1803767"/>
            <a:ext cx="4184640" cy="3500845"/>
          </a:xfrm>
          <a:prstGeom prst="roundRect">
            <a:avLst>
              <a:gd name="adj" fmla="val 533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Century Gothic" panose="020B0502020202020204" pitchFamily="34" charset="0"/>
              </a:rPr>
              <a:t> </a:t>
            </a:r>
            <a:endParaRPr lang="en-US" b="1" dirty="0">
              <a:latin typeface="Century Gothic" panose="020B0502020202020204" pitchFamily="34" charset="0"/>
            </a:endParaRPr>
          </a:p>
          <a:p>
            <a:r>
              <a:rPr lang="de-DE" sz="2300" b="1" dirty="0" smtClean="0">
                <a:latin typeface="Century Gothic" panose="020B0502020202020204" pitchFamily="34" charset="0"/>
              </a:rPr>
              <a:t>Deutschkurse:</a:t>
            </a:r>
            <a:endParaRPr lang="en-US" sz="2300" b="1" dirty="0">
              <a:latin typeface="Century Gothic" panose="020B0502020202020204" pitchFamily="34" charset="0"/>
            </a:endParaRPr>
          </a:p>
          <a:p>
            <a:r>
              <a:rPr lang="de-DE" sz="2300" dirty="0">
                <a:latin typeface="Century Gothic" panose="020B0502020202020204" pitchFamily="34" charset="0"/>
              </a:rPr>
              <a:t>größtenteils ehrenamtliches Engagement zum Spracherwerb, um die Chancen am Arbeitsmarkt und die Integration in unsere Gesellschaft zu verbessern</a:t>
            </a:r>
            <a:endParaRPr lang="en-US" sz="2300" dirty="0">
              <a:latin typeface="Century Gothic" panose="020B0502020202020204" pitchFamily="34" charset="0"/>
            </a:endParaRPr>
          </a:p>
          <a:p>
            <a:pPr algn="ctr"/>
            <a:endParaRPr lang="en-US" dirty="0">
              <a:noFill/>
              <a:latin typeface="Century Gothic" panose="020B0502020202020204" pitchFamily="34" charset="0"/>
            </a:endParaRPr>
          </a:p>
        </p:txBody>
      </p:sp>
      <p:sp>
        <p:nvSpPr>
          <p:cNvPr id="26" name="INKO BOX"/>
          <p:cNvSpPr/>
          <p:nvPr/>
        </p:nvSpPr>
        <p:spPr>
          <a:xfrm>
            <a:off x="7635153" y="1806984"/>
            <a:ext cx="4184640" cy="3500845"/>
          </a:xfrm>
          <a:prstGeom prst="roundRect">
            <a:avLst>
              <a:gd name="adj" fmla="val 533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300" b="1" dirty="0">
                <a:latin typeface="Century Gothic" panose="020B0502020202020204" pitchFamily="34" charset="0"/>
              </a:rPr>
              <a:t> </a:t>
            </a:r>
            <a:r>
              <a:rPr lang="de-DE" sz="2300" b="1" dirty="0" smtClean="0">
                <a:latin typeface="Century Gothic" panose="020B0502020202020204" pitchFamily="34" charset="0"/>
              </a:rPr>
              <a:t>INKO: </a:t>
            </a:r>
            <a:endParaRPr lang="de-DE" sz="2300" b="1" dirty="0">
              <a:latin typeface="Century Gothic" panose="020B0502020202020204" pitchFamily="34" charset="0"/>
            </a:endParaRPr>
          </a:p>
          <a:p>
            <a:r>
              <a:rPr lang="de-DE" sz="2300" dirty="0">
                <a:latin typeface="Century Gothic" panose="020B0502020202020204" pitchFamily="34" charset="0"/>
              </a:rPr>
              <a:t>Team für die Entwicklung des Integrationskonzepts des WAY of HOPE, z.B. Willkommenspaket, Willkommensbroschüre, Leitbild, Neustrukturierung der Deutschkurse</a:t>
            </a:r>
          </a:p>
          <a:p>
            <a:pPr algn="ctr"/>
            <a:endParaRPr lang="en-US" dirty="0">
              <a:noFill/>
              <a:latin typeface="Century Gothic" panose="020B0502020202020204" pitchFamily="34" charset="0"/>
            </a:endParaRPr>
          </a:p>
        </p:txBody>
      </p:sp>
      <p:sp>
        <p:nvSpPr>
          <p:cNvPr id="28" name="EM1 box"/>
          <p:cNvSpPr/>
          <p:nvPr/>
        </p:nvSpPr>
        <p:spPr>
          <a:xfrm>
            <a:off x="7464101" y="1819581"/>
            <a:ext cx="4444549" cy="3500845"/>
          </a:xfrm>
          <a:prstGeom prst="roundRect">
            <a:avLst>
              <a:gd name="adj" fmla="val 533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2100" b="1" dirty="0" smtClean="0">
                <a:latin typeface="Century Gothic" panose="020B0502020202020204" pitchFamily="34" charset="0"/>
              </a:rPr>
              <a:t>Ehrenamtliche MitarbeiterInnen: </a:t>
            </a:r>
            <a:endParaRPr lang="de-DE" sz="2100" b="1" dirty="0">
              <a:latin typeface="Century Gothic" panose="020B0502020202020204" pitchFamily="34" charset="0"/>
            </a:endParaRPr>
          </a:p>
          <a:p>
            <a:r>
              <a:rPr lang="de-DE" sz="2300" dirty="0">
                <a:latin typeface="Century Gothic" panose="020B0502020202020204" pitchFamily="34" charset="0"/>
              </a:rPr>
              <a:t>direkte Betreuung, Assistenz in der Alltagsbewältigung, Behördenkontakt, Orientierungshilfe </a:t>
            </a:r>
          </a:p>
          <a:p>
            <a:pPr algn="ctr"/>
            <a:endParaRPr lang="en-US" dirty="0">
              <a:noFill/>
              <a:latin typeface="Century Gothic" panose="020B0502020202020204" pitchFamily="34" charset="0"/>
            </a:endParaRPr>
          </a:p>
        </p:txBody>
      </p:sp>
      <p:sp>
        <p:nvSpPr>
          <p:cNvPr id="29" name="Familien Box"/>
          <p:cNvSpPr/>
          <p:nvPr/>
        </p:nvSpPr>
        <p:spPr>
          <a:xfrm>
            <a:off x="7546501" y="1830892"/>
            <a:ext cx="4184640" cy="3500845"/>
          </a:xfrm>
          <a:prstGeom prst="roundRect">
            <a:avLst>
              <a:gd name="adj" fmla="val 533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2300" b="1" dirty="0" smtClean="0">
                <a:latin typeface="Century Gothic" panose="020B0502020202020204" pitchFamily="34" charset="0"/>
              </a:rPr>
              <a:t>Familien:</a:t>
            </a:r>
            <a:endParaRPr lang="de-DE" sz="2300" b="1" dirty="0">
              <a:latin typeface="Century Gothic" panose="020B0502020202020204" pitchFamily="34" charset="0"/>
            </a:endParaRPr>
          </a:p>
          <a:p>
            <a:r>
              <a:rPr lang="de-DE" sz="2300" dirty="0">
                <a:latin typeface="Century Gothic" panose="020B0502020202020204" pitchFamily="34" charset="0"/>
              </a:rPr>
              <a:t>kurz- bis mittelfristige Wohnmöglichkeiten </a:t>
            </a:r>
          </a:p>
          <a:p>
            <a:pPr algn="ctr"/>
            <a:endParaRPr lang="en-US" dirty="0">
              <a:noFill/>
              <a:latin typeface="Century Gothic" panose="020B0502020202020204" pitchFamily="34" charset="0"/>
            </a:endParaRPr>
          </a:p>
        </p:txBody>
      </p:sp>
      <p:sp>
        <p:nvSpPr>
          <p:cNvPr id="30" name="therapy box"/>
          <p:cNvSpPr/>
          <p:nvPr/>
        </p:nvSpPr>
        <p:spPr>
          <a:xfrm>
            <a:off x="7616596" y="1825413"/>
            <a:ext cx="4184640" cy="3500845"/>
          </a:xfrm>
          <a:prstGeom prst="roundRect">
            <a:avLst>
              <a:gd name="adj" fmla="val 533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2300" b="1" dirty="0">
                <a:latin typeface="Century Gothic" panose="020B0502020202020204" pitchFamily="34" charset="0"/>
              </a:rPr>
              <a:t>Therapeutische </a:t>
            </a:r>
            <a:r>
              <a:rPr lang="de-DE" sz="2300" b="1" dirty="0" smtClean="0">
                <a:latin typeface="Century Gothic" panose="020B0502020202020204" pitchFamily="34" charset="0"/>
              </a:rPr>
              <a:t>Begleitung: </a:t>
            </a:r>
            <a:endParaRPr lang="de-DE" sz="2300" b="1" dirty="0">
              <a:latin typeface="Century Gothic" panose="020B0502020202020204" pitchFamily="34" charset="0"/>
            </a:endParaRPr>
          </a:p>
          <a:p>
            <a:r>
              <a:rPr lang="de-DE" sz="2300" dirty="0">
                <a:latin typeface="Century Gothic" panose="020B0502020202020204" pitchFamily="34" charset="0"/>
              </a:rPr>
              <a:t>Beratung in persönlichen Lebensfragen und Beziehungsthemen, Strategien zur Förderung des Wohlbefindens nach traumatischen Erlebnissen, Gesprächstherapie</a:t>
            </a:r>
          </a:p>
        </p:txBody>
      </p:sp>
      <p:sp>
        <p:nvSpPr>
          <p:cNvPr id="31" name="frauen box"/>
          <p:cNvSpPr/>
          <p:nvPr/>
        </p:nvSpPr>
        <p:spPr>
          <a:xfrm>
            <a:off x="7624690" y="1832463"/>
            <a:ext cx="4184640" cy="3500845"/>
          </a:xfrm>
          <a:prstGeom prst="roundRect">
            <a:avLst>
              <a:gd name="adj" fmla="val 533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2300" b="1" dirty="0" smtClean="0">
                <a:latin typeface="Century Gothic" panose="020B0502020202020204" pitchFamily="34" charset="0"/>
              </a:rPr>
              <a:t>Frauengruppe: </a:t>
            </a:r>
            <a:endParaRPr lang="de-DE" sz="2300" b="1" dirty="0">
              <a:latin typeface="Century Gothic" panose="020B0502020202020204" pitchFamily="34" charset="0"/>
            </a:endParaRPr>
          </a:p>
          <a:p>
            <a:r>
              <a:rPr lang="de-DE" sz="2300" dirty="0">
                <a:latin typeface="Century Gothic" panose="020B0502020202020204" pitchFamily="34" charset="0"/>
              </a:rPr>
              <a:t>im sozialen Miteinander Beziehungen aufbauen und die deutsche Sprache kennenlernen</a:t>
            </a:r>
          </a:p>
        </p:txBody>
      </p:sp>
      <p:sp>
        <p:nvSpPr>
          <p:cNvPr id="32" name="fluuu box"/>
          <p:cNvSpPr/>
          <p:nvPr/>
        </p:nvSpPr>
        <p:spPr>
          <a:xfrm>
            <a:off x="7607043" y="1829021"/>
            <a:ext cx="4184640" cy="3500845"/>
          </a:xfrm>
          <a:prstGeom prst="roundRect">
            <a:avLst>
              <a:gd name="adj" fmla="val 533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de-DE" sz="2300" dirty="0">
              <a:latin typeface="Century Gothic" panose="020B0502020202020204" pitchFamily="34" charset="0"/>
            </a:endParaRPr>
          </a:p>
          <a:p>
            <a:r>
              <a:rPr lang="de-DE" sz="2300" b="1" dirty="0" smtClean="0">
                <a:latin typeface="Century Gothic" panose="020B0502020202020204" pitchFamily="34" charset="0"/>
              </a:rPr>
              <a:t>Flüchtlingsvertretung:</a:t>
            </a:r>
            <a:endParaRPr lang="de-DE" sz="2300" b="1" dirty="0">
              <a:latin typeface="Century Gothic" panose="020B0502020202020204" pitchFamily="34" charset="0"/>
            </a:endParaRPr>
          </a:p>
          <a:p>
            <a:r>
              <a:rPr lang="de-DE" sz="2300" dirty="0">
                <a:latin typeface="Century Gothic" panose="020B0502020202020204" pitchFamily="34" charset="0"/>
              </a:rPr>
              <a:t>Sprecher der verschiedenen Wohnungen zur Vertretung ihrer Interessen</a:t>
            </a:r>
          </a:p>
        </p:txBody>
      </p:sp>
      <p:sp>
        <p:nvSpPr>
          <p:cNvPr id="33" name="Caritas box"/>
          <p:cNvSpPr/>
          <p:nvPr/>
        </p:nvSpPr>
        <p:spPr>
          <a:xfrm>
            <a:off x="7434095" y="1786571"/>
            <a:ext cx="4442100" cy="3500845"/>
          </a:xfrm>
          <a:prstGeom prst="roundRect">
            <a:avLst>
              <a:gd name="adj" fmla="val 533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2300" b="1" dirty="0">
                <a:latin typeface="Century Gothic" panose="020B0502020202020204" pitchFamily="34" charset="0"/>
              </a:rPr>
              <a:t>Caritas </a:t>
            </a:r>
            <a:r>
              <a:rPr lang="de-DE" sz="2300" b="1" dirty="0" smtClean="0">
                <a:latin typeface="Century Gothic" panose="020B0502020202020204" pitchFamily="34" charset="0"/>
              </a:rPr>
              <a:t>Regionalbetreuung: </a:t>
            </a:r>
            <a:endParaRPr lang="de-DE" sz="2300" b="1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100" dirty="0">
                <a:latin typeface="Century Gothic" panose="020B0502020202020204" pitchFamily="34" charset="0"/>
              </a:rPr>
              <a:t>direkte Verbindung zum Land </a:t>
            </a:r>
            <a:r>
              <a:rPr lang="de-DE" sz="2100" dirty="0" smtClean="0">
                <a:latin typeface="Century Gothic" panose="020B0502020202020204" pitchFamily="34" charset="0"/>
              </a:rPr>
              <a:t>Steiermark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100" dirty="0" smtClean="0">
                <a:latin typeface="Century Gothic" panose="020B0502020202020204" pitchFamily="34" charset="0"/>
              </a:rPr>
              <a:t>Auszahlung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100" dirty="0" smtClean="0">
                <a:latin typeface="Century Gothic" panose="020B0502020202020204" pitchFamily="34" charset="0"/>
              </a:rPr>
              <a:t>mtl. Taschengeld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100" dirty="0" smtClean="0">
                <a:latin typeface="Century Gothic" panose="020B0502020202020204" pitchFamily="34" charset="0"/>
              </a:rPr>
              <a:t>Bekleidungsgeld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100" dirty="0" smtClean="0">
                <a:latin typeface="Century Gothic" panose="020B0502020202020204" pitchFamily="34" charset="0"/>
              </a:rPr>
              <a:t>allgemeiner Ansprechpartner</a:t>
            </a:r>
            <a:endParaRPr lang="de-DE" sz="2100" dirty="0">
              <a:latin typeface="Century Gothic" panose="020B0502020202020204" pitchFamily="34" charset="0"/>
            </a:endParaRPr>
          </a:p>
        </p:txBody>
      </p:sp>
      <p:sp>
        <p:nvSpPr>
          <p:cNvPr id="34" name="Modell box"/>
          <p:cNvSpPr/>
          <p:nvPr/>
        </p:nvSpPr>
        <p:spPr>
          <a:xfrm>
            <a:off x="7472103" y="1808270"/>
            <a:ext cx="4404092" cy="3500845"/>
          </a:xfrm>
          <a:prstGeom prst="roundRect">
            <a:avLst>
              <a:gd name="adj" fmla="val 533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de-DE" sz="2300" b="1" dirty="0" smtClean="0">
              <a:latin typeface="Century Gothic" panose="020B0502020202020204" pitchFamily="34" charset="0"/>
            </a:endParaRPr>
          </a:p>
          <a:p>
            <a:endParaRPr lang="de-DE" sz="2300" b="1" dirty="0" smtClean="0">
              <a:latin typeface="Century Gothic" panose="020B0502020202020204" pitchFamily="34" charset="0"/>
            </a:endParaRPr>
          </a:p>
          <a:p>
            <a:endParaRPr lang="de-DE" sz="2300" b="1" dirty="0">
              <a:latin typeface="Century Gothic" panose="020B0502020202020204" pitchFamily="34" charset="0"/>
            </a:endParaRPr>
          </a:p>
          <a:p>
            <a:r>
              <a:rPr lang="de-DE" sz="2300" b="1" dirty="0" smtClean="0">
                <a:latin typeface="Century Gothic" panose="020B0502020202020204" pitchFamily="34" charset="0"/>
              </a:rPr>
              <a:t>Modell </a:t>
            </a:r>
            <a:r>
              <a:rPr lang="de-DE" sz="2300" b="1" dirty="0">
                <a:latin typeface="Century Gothic" panose="020B0502020202020204" pitchFamily="34" charset="0"/>
              </a:rPr>
              <a:t>für den Bezirk </a:t>
            </a:r>
            <a:r>
              <a:rPr lang="de-DE" sz="2300" b="1" dirty="0" smtClean="0">
                <a:latin typeface="Century Gothic" panose="020B0502020202020204" pitchFamily="34" charset="0"/>
              </a:rPr>
              <a:t>Weiz:</a:t>
            </a:r>
            <a:endParaRPr lang="de-DE" sz="1600" b="1" dirty="0" smtClean="0">
              <a:latin typeface="Century Gothic" panose="020B0502020202020204" pitchFamily="34" charset="0"/>
            </a:endParaRPr>
          </a:p>
          <a:p>
            <a:r>
              <a:rPr lang="de-DE" sz="2300" dirty="0"/>
              <a:t>Aus den Erfahrungen des letzten Jahres haben wir ein Modell entworfen, wie die Flüchtlingsbetreuung im ganzen Bezirk organisiert werden könnte</a:t>
            </a:r>
            <a:r>
              <a:rPr lang="de-DE" dirty="0"/>
              <a:t>.</a:t>
            </a:r>
          </a:p>
          <a:p>
            <a:r>
              <a:rPr lang="de-DE" sz="2400" dirty="0"/>
              <a:t/>
            </a:r>
            <a:br>
              <a:rPr lang="de-DE" sz="2400" dirty="0"/>
            </a:br>
            <a:endParaRPr lang="de-DE" sz="2300" b="1" dirty="0" smtClean="0">
              <a:latin typeface="Century Gothic" panose="020B0502020202020204" pitchFamily="34" charset="0"/>
            </a:endParaRPr>
          </a:p>
          <a:p>
            <a:r>
              <a:rPr lang="de-DE" sz="2300" b="1" dirty="0" smtClean="0">
                <a:latin typeface="Century Gothic" panose="020B0502020202020204" pitchFamily="34" charset="0"/>
              </a:rPr>
              <a:t> </a:t>
            </a:r>
            <a:endParaRPr lang="de-DE" sz="2300" dirty="0">
              <a:latin typeface="Century Gothic" panose="020B0502020202020204" pitchFamily="34" charset="0"/>
            </a:endParaRPr>
          </a:p>
        </p:txBody>
      </p:sp>
      <p:sp>
        <p:nvSpPr>
          <p:cNvPr id="35" name="Oststeirisches Asylnetzwerk  box"/>
          <p:cNvSpPr/>
          <p:nvPr/>
        </p:nvSpPr>
        <p:spPr>
          <a:xfrm>
            <a:off x="7478410" y="1803767"/>
            <a:ext cx="4404092" cy="3500845"/>
          </a:xfrm>
          <a:prstGeom prst="roundRect">
            <a:avLst>
              <a:gd name="adj" fmla="val 533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2300" b="1" dirty="0">
                <a:latin typeface="Century Gothic" panose="020B0502020202020204" pitchFamily="34" charset="0"/>
              </a:rPr>
              <a:t>Oststeirisches</a:t>
            </a:r>
            <a:r>
              <a:rPr lang="de-DE" sz="2300" dirty="0">
                <a:latin typeface="Century Gothic" panose="020B0502020202020204" pitchFamily="34" charset="0"/>
              </a:rPr>
              <a:t> </a:t>
            </a:r>
            <a:r>
              <a:rPr lang="de-DE" sz="2300" b="1" dirty="0" smtClean="0">
                <a:latin typeface="Century Gothic" panose="020B0502020202020204" pitchFamily="34" charset="0"/>
              </a:rPr>
              <a:t>Asylnetzwerk:</a:t>
            </a:r>
            <a:r>
              <a:rPr lang="de-DE" sz="2300" dirty="0" smtClean="0">
                <a:latin typeface="Century Gothic" panose="020B0502020202020204" pitchFamily="34" charset="0"/>
              </a:rPr>
              <a:t> </a:t>
            </a:r>
          </a:p>
          <a:p>
            <a:r>
              <a:rPr lang="de-DE" sz="2300" dirty="0">
                <a:latin typeface="Century Gothic" panose="020B0502020202020204" pitchFamily="34" charset="0"/>
              </a:rPr>
              <a:t>Zusammenschluss von Ehrenamtlichen in der Flüchtlingsarbeit aus 30 Orten der Oststeiermark 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36" name="DK text"/>
          <p:cNvSpPr txBox="1"/>
          <p:nvPr/>
        </p:nvSpPr>
        <p:spPr>
          <a:xfrm>
            <a:off x="3102027" y="3926467"/>
            <a:ext cx="25580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Leitungsteam</a:t>
            </a:r>
            <a:endParaRPr lang="en-US" sz="15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55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634" y="365125"/>
            <a:ext cx="10889166" cy="1325563"/>
          </a:xfrm>
        </p:spPr>
        <p:txBody>
          <a:bodyPr>
            <a:normAutofit/>
          </a:bodyPr>
          <a:lstStyle/>
          <a:p>
            <a:r>
              <a:rPr lang="de-DE" sz="3500" b="1" i="1" dirty="0">
                <a:solidFill>
                  <a:srgbClr val="3C479C"/>
                </a:solidFill>
                <a:latin typeface="Century Gothic" panose="020B0502020202020204" pitchFamily="34" charset="0"/>
              </a:rPr>
              <a:t>Wer gehört zum Leitungsteam?</a:t>
            </a:r>
            <a:r>
              <a:rPr lang="en-US" sz="3500" b="1" dirty="0">
                <a:solidFill>
                  <a:srgbClr val="3C479C"/>
                </a:solidFill>
                <a:latin typeface="Century Gothic" panose="020B0502020202020204" pitchFamily="34" charset="0"/>
              </a:rPr>
              <a:t/>
            </a:r>
            <a:br>
              <a:rPr lang="en-US" sz="3500" b="1" dirty="0">
                <a:solidFill>
                  <a:srgbClr val="3C479C"/>
                </a:solidFill>
                <a:latin typeface="Century Gothic" panose="020B0502020202020204" pitchFamily="34" charset="0"/>
              </a:rPr>
            </a:br>
            <a:endParaRPr lang="en-US" sz="3500" b="1" dirty="0">
              <a:solidFill>
                <a:srgbClr val="3C479C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634" y="1469598"/>
            <a:ext cx="11262731" cy="454892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000" b="1" dirty="0">
                <a:latin typeface="Century Gothic" panose="020B0502020202020204" pitchFamily="34" charset="0"/>
              </a:rPr>
              <a:t>Mag. Fery Berger: 	</a:t>
            </a:r>
            <a:r>
              <a:rPr lang="de-DE" sz="1750" dirty="0">
                <a:latin typeface="Century Gothic" panose="020B0502020202020204" pitchFamily="34" charset="0"/>
              </a:rPr>
              <a:t>Leiter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600" dirty="0" smtClean="0">
                <a:latin typeface="Century Gothic" panose="020B0502020202020204" pitchFamily="34" charset="0"/>
              </a:rPr>
              <a:t>0664/2023773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000" b="1" dirty="0">
                <a:latin typeface="Century Gothic" panose="020B0502020202020204" pitchFamily="34" charset="0"/>
              </a:rPr>
              <a:t>Dr. Eva Dorninger: 	</a:t>
            </a:r>
            <a:r>
              <a:rPr lang="de-DE" sz="1750" dirty="0">
                <a:latin typeface="Century Gothic" panose="020B0502020202020204" pitchFamily="34" charset="0"/>
              </a:rPr>
              <a:t>Beraterin und Koordinatorin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600" dirty="0" smtClean="0">
                <a:latin typeface="Century Gothic" panose="020B0502020202020204" pitchFamily="34" charset="0"/>
              </a:rPr>
              <a:t>0650/5566312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000" b="1" dirty="0">
                <a:latin typeface="Century Gothic" panose="020B0502020202020204" pitchFamily="34" charset="0"/>
              </a:rPr>
              <a:t>David Berger: 		</a:t>
            </a:r>
            <a:r>
              <a:rPr lang="de-DE" sz="1750" dirty="0">
                <a:latin typeface="Century Gothic" panose="020B0502020202020204" pitchFamily="34" charset="0"/>
              </a:rPr>
              <a:t>Flüchtlingsbetreuer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600" dirty="0" smtClean="0">
                <a:latin typeface="Century Gothic" panose="020B0502020202020204" pitchFamily="34" charset="0"/>
              </a:rPr>
              <a:t>0664/4698771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000" b="1" dirty="0" smtClean="0">
                <a:latin typeface="Century Gothic" panose="020B0502020202020204" pitchFamily="34" charset="0"/>
              </a:rPr>
              <a:t>Valentin </a:t>
            </a:r>
            <a:r>
              <a:rPr lang="de-DE" sz="2000" b="1" dirty="0">
                <a:latin typeface="Century Gothic" panose="020B0502020202020204" pitchFamily="34" charset="0"/>
              </a:rPr>
              <a:t>Wiener: 	</a:t>
            </a:r>
            <a:r>
              <a:rPr lang="de-DE" sz="1750" dirty="0">
                <a:latin typeface="Century Gothic" panose="020B0502020202020204" pitchFamily="34" charset="0"/>
              </a:rPr>
              <a:t>Büroarbeit und Unterstützung bei der Flüchtlingsbetreuung</a:t>
            </a:r>
            <a:r>
              <a:rPr lang="en-US" sz="1750" dirty="0">
                <a:latin typeface="Century Gothic" panose="020B050202020202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600" dirty="0">
                <a:latin typeface="Century Gothic" panose="020B0502020202020204" pitchFamily="34" charset="0"/>
              </a:rPr>
              <a:t>0664/1442884</a:t>
            </a:r>
            <a:r>
              <a:rPr lang="en-US" sz="1600" dirty="0">
                <a:latin typeface="Century Gothic" panose="020B0502020202020204" pitchFamily="34" charset="0"/>
              </a:rPr>
              <a:t>	</a:t>
            </a:r>
            <a:r>
              <a:rPr lang="en-US" sz="1750" dirty="0">
                <a:latin typeface="Century Gothic" panose="020B0502020202020204" pitchFamily="34" charset="0"/>
              </a:rPr>
              <a:t>	</a:t>
            </a:r>
            <a:r>
              <a:rPr lang="de-DE" sz="1750" dirty="0">
                <a:latin typeface="Century Gothic" panose="020B0502020202020204" pitchFamily="34" charset="0"/>
              </a:rPr>
              <a:t>(Zivildiener für </a:t>
            </a:r>
            <a:r>
              <a:rPr lang="en-GB" sz="1750" dirty="0">
                <a:latin typeface="Century Gothic" panose="020B0502020202020204" pitchFamily="34" charset="0"/>
              </a:rPr>
              <a:t>Caritas, </a:t>
            </a:r>
            <a:r>
              <a:rPr lang="en-GB" sz="1750" dirty="0" err="1">
                <a:latin typeface="Century Gothic" panose="020B0502020202020204" pitchFamily="34" charset="0"/>
              </a:rPr>
              <a:t>Pfingstvision</a:t>
            </a:r>
            <a:r>
              <a:rPr lang="en-GB" sz="1750" dirty="0">
                <a:latin typeface="Century Gothic" panose="020B0502020202020204" pitchFamily="34" charset="0"/>
              </a:rPr>
              <a:t> und WAY of HOPE</a:t>
            </a:r>
            <a:r>
              <a:rPr lang="en-GB" sz="1750" dirty="0" smtClean="0">
                <a:latin typeface="Century Gothic" panose="020B0502020202020204" pitchFamily="34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000" b="1" dirty="0">
                <a:latin typeface="Century Gothic" panose="020B0502020202020204" pitchFamily="34" charset="0"/>
              </a:rPr>
              <a:t>Hermine Schlemmer: 	</a:t>
            </a:r>
            <a:r>
              <a:rPr lang="de-DE" sz="1750" dirty="0">
                <a:latin typeface="Century Gothic" panose="020B0502020202020204" pitchFamily="34" charset="0"/>
              </a:rPr>
              <a:t>MitarbeiterIn</a:t>
            </a:r>
            <a:r>
              <a:rPr lang="en-US" sz="1750" dirty="0">
                <a:latin typeface="Century Gothic" panose="020B0502020202020204" pitchFamily="34" charset="0"/>
              </a:rPr>
              <a:t> </a:t>
            </a:r>
            <a:r>
              <a:rPr lang="de-DE" sz="1750" dirty="0">
                <a:latin typeface="Century Gothic" panose="020B0502020202020204" pitchFamily="34" charset="0"/>
              </a:rPr>
              <a:t>(Büro und Buchhaltung)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600" dirty="0" smtClean="0">
                <a:latin typeface="Century Gothic" panose="020B0502020202020204" pitchFamily="34" charset="0"/>
              </a:rPr>
              <a:t>0664/5241664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300" dirty="0" smtClean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000" b="1" dirty="0" smtClean="0">
                <a:latin typeface="Century Gothic" panose="020B0502020202020204" pitchFamily="34" charset="0"/>
              </a:rPr>
              <a:t>Stefanie </a:t>
            </a:r>
            <a:r>
              <a:rPr lang="de-DE" sz="2000" b="1" dirty="0">
                <a:latin typeface="Century Gothic" panose="020B0502020202020204" pitchFamily="34" charset="0"/>
              </a:rPr>
              <a:t>Klünsner: 	</a:t>
            </a:r>
            <a:r>
              <a:rPr lang="de-DE" sz="1750" dirty="0">
                <a:latin typeface="Century Gothic" panose="020B0502020202020204" pitchFamily="34" charset="0"/>
              </a:rPr>
              <a:t>Ehrenamtliche MitarbeiterIn</a:t>
            </a:r>
            <a:r>
              <a:rPr lang="en-US" sz="1750" dirty="0">
                <a:latin typeface="Century Gothic" panose="020B0502020202020204" pitchFamily="34" charset="0"/>
              </a:rPr>
              <a:t> </a:t>
            </a:r>
            <a:r>
              <a:rPr lang="de-DE" sz="1750" dirty="0">
                <a:latin typeface="Century Gothic" panose="020B0502020202020204" pitchFamily="34" charset="0"/>
              </a:rPr>
              <a:t>(Mitarbeit bei der Entwicklung des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600" dirty="0">
                <a:latin typeface="Century Gothic" panose="020B0502020202020204" pitchFamily="34" charset="0"/>
              </a:rPr>
              <a:t>0660/4956024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smtClean="0">
                <a:latin typeface="Century Gothic" panose="020B0502020202020204" pitchFamily="34" charset="0"/>
              </a:rPr>
              <a:t>		</a:t>
            </a:r>
            <a:r>
              <a:rPr lang="de-DE" sz="1750" dirty="0" smtClean="0">
                <a:latin typeface="Century Gothic" panose="020B0502020202020204" pitchFamily="34" charset="0"/>
              </a:rPr>
              <a:t>Integrationskonzepts </a:t>
            </a:r>
            <a:r>
              <a:rPr lang="de-DE" sz="1750" dirty="0">
                <a:latin typeface="Century Gothic" panose="020B0502020202020204" pitchFamily="34" charset="0"/>
              </a:rPr>
              <a:t>für AsylwerberInnen des WAY of HOPE, Deutschkurse</a:t>
            </a:r>
            <a:r>
              <a:rPr lang="de-DE" sz="1750" dirty="0" smtClean="0">
                <a:latin typeface="Century Gothic" panose="020B0502020202020204" pitchFamily="34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3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000" b="1" dirty="0">
                <a:latin typeface="Century Gothic" panose="020B0502020202020204" pitchFamily="34" charset="0"/>
              </a:rPr>
              <a:t>Yaseen al Mufti:	</a:t>
            </a:r>
            <a:r>
              <a:rPr lang="de-DE" sz="1750" dirty="0">
                <a:latin typeface="Century Gothic" panose="020B0502020202020204" pitchFamily="34" charset="0"/>
              </a:rPr>
              <a:t>Ehrenamtlicher Mitarbeiter</a:t>
            </a:r>
            <a:r>
              <a:rPr lang="en-US" sz="1750" dirty="0">
                <a:latin typeface="Century Gothic" panose="020B0502020202020204" pitchFamily="34" charset="0"/>
              </a:rPr>
              <a:t> </a:t>
            </a:r>
            <a:r>
              <a:rPr lang="de-DE" sz="1750" dirty="0">
                <a:latin typeface="Century Gothic" panose="020B0502020202020204" pitchFamily="34" charset="0"/>
              </a:rPr>
              <a:t>(Dolmetsch, Kontakt zu </a:t>
            </a:r>
            <a:r>
              <a:rPr lang="de-DE" sz="1750" dirty="0" smtClean="0">
                <a:latin typeface="Century Gothic" panose="020B0502020202020204" pitchFamily="34" charset="0"/>
              </a:rPr>
              <a:t>den</a:t>
            </a:r>
            <a:r>
              <a:rPr lang="en-US" sz="1750" dirty="0" smtClean="0">
                <a:latin typeface="Century Gothic" panose="020B0502020202020204" pitchFamily="34" charset="0"/>
              </a:rPr>
              <a:t> 	</a:t>
            </a:r>
            <a:endParaRPr lang="en-US" sz="175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600" dirty="0">
                <a:latin typeface="Century Gothic" panose="020B0502020202020204" pitchFamily="34" charset="0"/>
              </a:rPr>
              <a:t>0660/4009921 </a:t>
            </a:r>
            <a:r>
              <a:rPr lang="de-DE" sz="1800" dirty="0" smtClean="0"/>
              <a:t>		</a:t>
            </a:r>
            <a:r>
              <a:rPr lang="de-DE" sz="1750" dirty="0" smtClean="0">
                <a:latin typeface="Century Gothic" panose="020B0502020202020204" pitchFamily="34" charset="0"/>
              </a:rPr>
              <a:t>Flüchtlingen</a:t>
            </a:r>
            <a:r>
              <a:rPr lang="de-DE" sz="1750" dirty="0">
                <a:latin typeface="Century Gothic" panose="020B0502020202020204" pitchFamily="34" charset="0"/>
              </a:rPr>
              <a:t>, Facebook</a:t>
            </a:r>
            <a:r>
              <a:rPr lang="de-DE" sz="1750" dirty="0" smtClean="0">
                <a:latin typeface="Century Gothic" panose="020B0502020202020204" pitchFamily="34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3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000" b="1" dirty="0">
                <a:latin typeface="Century Gothic" panose="020B0502020202020204" pitchFamily="34" charset="0"/>
              </a:rPr>
              <a:t>Mohammad Ofai: 	</a:t>
            </a:r>
            <a:r>
              <a:rPr lang="de-DE" sz="1750" dirty="0">
                <a:latin typeface="Century Gothic" panose="020B0502020202020204" pitchFamily="34" charset="0"/>
              </a:rPr>
              <a:t>Ehrenamtlicher Mitarbeiter</a:t>
            </a:r>
            <a:r>
              <a:rPr lang="en-US" sz="1750" dirty="0">
                <a:latin typeface="Century Gothic" panose="020B0502020202020204" pitchFamily="34" charset="0"/>
              </a:rPr>
              <a:t> </a:t>
            </a:r>
            <a:r>
              <a:rPr lang="de-DE" sz="1750" dirty="0">
                <a:latin typeface="Century Gothic" panose="020B0502020202020204" pitchFamily="34" charset="0"/>
              </a:rPr>
              <a:t>(IT, Dolmetsch, Kontakt zu den Flüchtlingen)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600" dirty="0">
                <a:latin typeface="Century Gothic" panose="020B0502020202020204" pitchFamily="34" charset="0"/>
              </a:rPr>
              <a:t>0688 60735656 </a:t>
            </a:r>
            <a:endParaRPr lang="en-US" sz="1600" dirty="0">
              <a:latin typeface="Century Gothic" panose="020B0502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75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09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665" y="933060"/>
            <a:ext cx="11458937" cy="5924940"/>
          </a:xfr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numCol="2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900" b="1" dirty="0">
                <a:latin typeface="Century Gothic" panose="020B0502020202020204" pitchFamily="34" charset="0"/>
              </a:rPr>
              <a:t>Fery</a:t>
            </a:r>
            <a:endParaRPr lang="en-US" sz="19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750" dirty="0" smtClean="0">
                <a:latin typeface="Century Gothic" panose="020B0502020202020204" pitchFamily="34" charset="0"/>
              </a:rPr>
              <a:t>Leitung</a:t>
            </a:r>
            <a:r>
              <a:rPr lang="de-DE" sz="1750" b="1" dirty="0">
                <a:latin typeface="Century Gothic" panose="020B0502020202020204" pitchFamily="34" charset="0"/>
              </a:rPr>
              <a:t> </a:t>
            </a:r>
            <a:endParaRPr lang="de-DE" sz="1750" b="1" dirty="0" smtClean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750" b="1" dirty="0">
                <a:latin typeface="Century Gothic" panose="020B0502020202020204" pitchFamily="34" charset="0"/>
              </a:rPr>
              <a:t>Eva</a:t>
            </a:r>
            <a:endParaRPr lang="en-US" sz="175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750" dirty="0">
                <a:latin typeface="Century Gothic" panose="020B0502020202020204" pitchFamily="34" charset="0"/>
              </a:rPr>
              <a:t>Beratung in Lebensfragen für AsylwerberInnen</a:t>
            </a:r>
            <a:endParaRPr lang="en-US" sz="175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750" dirty="0">
                <a:latin typeface="Century Gothic" panose="020B0502020202020204" pitchFamily="34" charset="0"/>
              </a:rPr>
              <a:t>Koordination der Ehrenamtlichen</a:t>
            </a:r>
            <a:endParaRPr lang="en-US" sz="175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750" dirty="0">
                <a:latin typeface="Century Gothic" panose="020B0502020202020204" pitchFamily="34" charset="0"/>
              </a:rPr>
              <a:t>Krisenintervention, Gesprächstherapie</a:t>
            </a:r>
            <a:endParaRPr lang="en-US" sz="175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750" dirty="0">
                <a:latin typeface="Century Gothic" panose="020B0502020202020204" pitchFamily="34" charset="0"/>
              </a:rPr>
              <a:t>Deutschkurse </a:t>
            </a:r>
            <a:endParaRPr lang="en-US" sz="175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750" dirty="0">
                <a:latin typeface="Century Gothic" panose="020B0502020202020204" pitchFamily="34" charset="0"/>
              </a:rPr>
              <a:t>Mitarbeit bei der Entwicklung des Integrationskonzepts für AsylwerberInnen (INKO – Gruppe) </a:t>
            </a:r>
            <a:endParaRPr lang="de-DE" sz="1750" dirty="0" smtClean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750" b="1" dirty="0">
                <a:latin typeface="Century Gothic" panose="020B0502020202020204" pitchFamily="34" charset="0"/>
              </a:rPr>
              <a:t>David</a:t>
            </a:r>
            <a:endParaRPr lang="en-US" sz="175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750" dirty="0">
                <a:latin typeface="Century Gothic" panose="020B0502020202020204" pitchFamily="34" charset="0"/>
              </a:rPr>
              <a:t>Grundaufgaben als Quartiergeber</a:t>
            </a:r>
            <a:endParaRPr lang="en-US" sz="175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750" dirty="0">
                <a:latin typeface="Century Gothic" panose="020B0502020202020204" pitchFamily="34" charset="0"/>
              </a:rPr>
              <a:t>Zusammenarbeit mit der Caritas – Regionalbetreuung</a:t>
            </a:r>
            <a:endParaRPr lang="en-US" sz="175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750" dirty="0">
                <a:latin typeface="Century Gothic" panose="020B0502020202020204" pitchFamily="34" charset="0"/>
              </a:rPr>
              <a:t>Kontakt zum Flüchtlingsreferat</a:t>
            </a:r>
            <a:endParaRPr lang="en-US" sz="175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750" dirty="0">
                <a:latin typeface="Century Gothic" panose="020B0502020202020204" pitchFamily="34" charset="0"/>
              </a:rPr>
              <a:t>Persönliche Begleitung und Unterstützung der Flüchtlinge</a:t>
            </a:r>
            <a:endParaRPr lang="en-US" sz="175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750" dirty="0">
                <a:latin typeface="Century Gothic" panose="020B0502020202020204" pitchFamily="34" charset="0"/>
              </a:rPr>
              <a:t>Kontakt zu </a:t>
            </a:r>
            <a:r>
              <a:rPr lang="de-DE" sz="1750" dirty="0" smtClean="0">
                <a:latin typeface="Century Gothic" panose="020B0502020202020204" pitchFamily="34" charset="0"/>
              </a:rPr>
              <a:t>Ärzten, Behörden und NGOs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200" dirty="0" smtClean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750" b="1" dirty="0" smtClean="0">
                <a:latin typeface="Century Gothic" panose="020B0502020202020204" pitchFamily="34" charset="0"/>
              </a:rPr>
              <a:t>Hermi</a:t>
            </a:r>
            <a:endParaRPr lang="en-US" sz="175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750" dirty="0" smtClean="0">
                <a:latin typeface="Century Gothic" panose="020B0502020202020204" pitchFamily="34" charset="0"/>
              </a:rPr>
              <a:t>Büro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750" dirty="0" smtClean="0">
                <a:latin typeface="Century Gothic" panose="020B0502020202020204" pitchFamily="34" charset="0"/>
              </a:rPr>
              <a:t>Buchhaltung</a:t>
            </a:r>
            <a:endParaRPr lang="en-US" sz="175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900" b="1" dirty="0" smtClean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900" b="1" dirty="0" smtClean="0">
                <a:latin typeface="Century Gothic" panose="020B0502020202020204" pitchFamily="34" charset="0"/>
              </a:rPr>
              <a:t>Steffi</a:t>
            </a:r>
            <a:endParaRPr lang="en-US" sz="1900" b="1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750" dirty="0">
                <a:latin typeface="Century Gothic" panose="020B0502020202020204" pitchFamily="34" charset="0"/>
              </a:rPr>
              <a:t>Mitarbeit bei der Entwicklung des  Integrationskonzepts für AsylwerberInnen (INKO – Gruppe</a:t>
            </a:r>
            <a:r>
              <a:rPr lang="de-DE" sz="1750" dirty="0" smtClean="0">
                <a:latin typeface="Century Gothic" panose="020B0502020202020204" pitchFamily="34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750" dirty="0" smtClean="0">
                <a:latin typeface="Century Gothic" panose="020B0502020202020204" pitchFamily="34" charset="0"/>
              </a:rPr>
              <a:t>Deutschkurse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900" b="1" dirty="0">
                <a:latin typeface="Century Gothic" panose="020B0502020202020204" pitchFamily="34" charset="0"/>
              </a:rPr>
              <a:t>Valentin</a:t>
            </a:r>
            <a:r>
              <a:rPr lang="de-DE" sz="1750" b="1" dirty="0">
                <a:latin typeface="Century Gothic" panose="020B0502020202020204" pitchFamily="34" charset="0"/>
              </a:rPr>
              <a:t> </a:t>
            </a:r>
            <a:endParaRPr lang="en-US" sz="175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750" dirty="0">
                <a:latin typeface="Century Gothic" panose="020B0502020202020204" pitchFamily="34" charset="0"/>
              </a:rPr>
              <a:t>Betreuung </a:t>
            </a:r>
            <a:r>
              <a:rPr lang="de-DE" sz="1750" dirty="0" smtClean="0">
                <a:latin typeface="Century Gothic" panose="020B0502020202020204" pitchFamily="34" charset="0"/>
              </a:rPr>
              <a:t>“Hannes-Schwarz-Haus“</a:t>
            </a:r>
            <a:endParaRPr lang="en-US" sz="175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750" dirty="0">
                <a:latin typeface="Century Gothic" panose="020B0502020202020204" pitchFamily="34" charset="0"/>
              </a:rPr>
              <a:t>Versorgung mit Grundnahrungsmitteln</a:t>
            </a:r>
            <a:endParaRPr lang="en-US" sz="175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750" dirty="0">
                <a:latin typeface="Century Gothic" panose="020B0502020202020204" pitchFamily="34" charset="0"/>
              </a:rPr>
              <a:t>Administrative Unterstützung und </a:t>
            </a:r>
            <a:r>
              <a:rPr lang="de-DE" sz="1750" dirty="0" smtClean="0">
                <a:latin typeface="Century Gothic" panose="020B0502020202020204" pitchFamily="34" charset="0"/>
              </a:rPr>
              <a:t>Büroarbeit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200" b="1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900" b="1" dirty="0" smtClean="0">
                <a:latin typeface="Century Gothic" panose="020B0502020202020204" pitchFamily="34" charset="0"/>
              </a:rPr>
              <a:t>Yaseen</a:t>
            </a:r>
            <a:endParaRPr lang="en-US" sz="1900" b="1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750" dirty="0" smtClean="0">
                <a:latin typeface="Century Gothic" panose="020B0502020202020204" pitchFamily="34" charset="0"/>
              </a:rPr>
              <a:t>Dolmetsch </a:t>
            </a:r>
            <a:r>
              <a:rPr lang="de-DE" sz="1750" dirty="0">
                <a:latin typeface="Century Gothic" panose="020B0502020202020204" pitchFamily="34" charset="0"/>
              </a:rPr>
              <a:t>Englisch, Arabisch</a:t>
            </a:r>
            <a:endParaRPr lang="en-US" sz="175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750" dirty="0">
                <a:latin typeface="Century Gothic" panose="020B0502020202020204" pitchFamily="34" charset="0"/>
              </a:rPr>
              <a:t>Kontakt zu Flüchtlingen</a:t>
            </a:r>
            <a:endParaRPr lang="en-US" sz="175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750" dirty="0" smtClean="0">
                <a:latin typeface="Century Gothic" panose="020B0502020202020204" pitchFamily="34" charset="0"/>
              </a:rPr>
              <a:t>Facebook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900" b="1" dirty="0">
                <a:latin typeface="Century Gothic" panose="020B0502020202020204" pitchFamily="34" charset="0"/>
              </a:rPr>
              <a:t>Ofai</a:t>
            </a:r>
            <a:endParaRPr lang="en-US" sz="1900" b="1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750" dirty="0">
                <a:latin typeface="Century Gothic" panose="020B0502020202020204" pitchFamily="34" charset="0"/>
              </a:rPr>
              <a:t>Dolmetsch Englisch, Arabisch</a:t>
            </a:r>
            <a:endParaRPr lang="en-US" sz="175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750" dirty="0">
                <a:latin typeface="Century Gothic" panose="020B0502020202020204" pitchFamily="34" charset="0"/>
              </a:rPr>
              <a:t>Kontakt zu Flüchtlingen</a:t>
            </a:r>
            <a:endParaRPr lang="en-US" sz="175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750" dirty="0">
                <a:latin typeface="Century Gothic" panose="020B0502020202020204" pitchFamily="34" charset="0"/>
              </a:rPr>
              <a:t>IT</a:t>
            </a:r>
            <a:endParaRPr lang="en-US" sz="175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750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665" y="169182"/>
            <a:ext cx="11018135" cy="1325563"/>
          </a:xfrm>
        </p:spPr>
        <p:txBody>
          <a:bodyPr>
            <a:normAutofit/>
          </a:bodyPr>
          <a:lstStyle/>
          <a:p>
            <a:r>
              <a:rPr lang="de-DE" sz="3500" b="1" i="1" dirty="0">
                <a:solidFill>
                  <a:srgbClr val="3C479C"/>
                </a:solidFill>
                <a:latin typeface="Century Gothic" panose="020B0502020202020204" pitchFamily="34" charset="0"/>
              </a:rPr>
              <a:t>Wer ist wofür verantwortlich?</a:t>
            </a:r>
            <a:r>
              <a:rPr lang="en-US" sz="3500" b="1" dirty="0">
                <a:solidFill>
                  <a:srgbClr val="3C479C"/>
                </a:solidFill>
                <a:latin typeface="Century Gothic" panose="020B0502020202020204" pitchFamily="34" charset="0"/>
              </a:rPr>
              <a:t/>
            </a:r>
            <a:br>
              <a:rPr lang="en-US" sz="3500" b="1" dirty="0">
                <a:solidFill>
                  <a:srgbClr val="3C479C"/>
                </a:solidFill>
                <a:latin typeface="Century Gothic" panose="020B0502020202020204" pitchFamily="34" charset="0"/>
              </a:rPr>
            </a:br>
            <a:endParaRPr lang="en-US" sz="3500" b="1" dirty="0">
              <a:solidFill>
                <a:srgbClr val="3C479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95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43" y="77096"/>
            <a:ext cx="11908292" cy="6697734"/>
          </a:xfrm>
          <a:prstGeom prst="rect">
            <a:avLst/>
          </a:prstGeom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96" y="5429896"/>
            <a:ext cx="613955" cy="613955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5669280" y="126274"/>
            <a:ext cx="5486400" cy="874821"/>
            <a:chOff x="5669280" y="126274"/>
            <a:chExt cx="5486400" cy="874821"/>
          </a:xfrm>
        </p:grpSpPr>
        <p:graphicFrame>
          <p:nvGraphicFramePr>
            <p:cNvPr id="17" name="Derler"/>
            <p:cNvGraphicFramePr/>
            <p:nvPr>
              <p:extLst>
                <p:ext uri="{D42A27DB-BD31-4B8C-83A1-F6EECF244321}">
                  <p14:modId xmlns:p14="http://schemas.microsoft.com/office/powerpoint/2010/main" val="2918306151"/>
                </p:ext>
              </p:extLst>
            </p:nvPr>
          </p:nvGraphicFramePr>
          <p:xfrm>
            <a:off x="5669280" y="310940"/>
            <a:ext cx="5486400" cy="69015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grpSp>
          <p:nvGrpSpPr>
            <p:cNvPr id="18" name="Group 17"/>
            <p:cNvGrpSpPr/>
            <p:nvPr/>
          </p:nvGrpSpPr>
          <p:grpSpPr>
            <a:xfrm>
              <a:off x="8987244" y="126274"/>
              <a:ext cx="613955" cy="613955"/>
              <a:chOff x="8987244" y="126274"/>
              <a:chExt cx="613955" cy="613955"/>
            </a:xfrm>
          </p:grpSpPr>
          <p:pic>
            <p:nvPicPr>
              <p:cNvPr id="6" name="Derler"/>
              <p:cNvPicPr>
                <a:picLocks noChangeAspect="1"/>
              </p:cNvPicPr>
              <p:nvPr/>
            </p:nvPicPr>
            <p:blipFill>
              <a:blip r:embed="rId10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87244" y="126274"/>
                <a:ext cx="613955" cy="613955"/>
              </a:xfrm>
              <a:prstGeom prst="rect">
                <a:avLst/>
              </a:prstGeom>
              <a:effectLst>
                <a:glow>
                  <a:schemeClr val="accent1">
                    <a:alpha val="40000"/>
                  </a:schemeClr>
                </a:glow>
                <a:outerShdw dist="50800" dir="5400000" algn="ctr" rotWithShape="0">
                  <a:schemeClr val="accent5"/>
                </a:outerShdw>
              </a:effectLst>
              <a:scene3d>
                <a:camera prst="orthographicFront"/>
                <a:lightRig rig="threePt" dir="t"/>
              </a:scene3d>
              <a:sp3d z="44450"/>
            </p:spPr>
          </p:pic>
          <p:sp>
            <p:nvSpPr>
              <p:cNvPr id="16" name="Derler"/>
              <p:cNvSpPr txBox="1"/>
              <p:nvPr/>
            </p:nvSpPr>
            <p:spPr>
              <a:xfrm>
                <a:off x="9143378" y="126274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1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66142" y="5569648"/>
            <a:ext cx="2563960" cy="882678"/>
            <a:chOff x="585840" y="-97221"/>
            <a:chExt cx="3018601" cy="786817"/>
          </a:xfrm>
          <a:scene3d>
            <a:camera prst="orthographicFront"/>
            <a:lightRig rig="chilly" dir="t"/>
          </a:scene3d>
        </p:grpSpPr>
        <p:sp>
          <p:nvSpPr>
            <p:cNvPr id="21" name="Chevron 20"/>
            <p:cNvSpPr/>
            <p:nvPr/>
          </p:nvSpPr>
          <p:spPr>
            <a:xfrm>
              <a:off x="585840" y="-97221"/>
              <a:ext cx="3018601" cy="786817"/>
            </a:xfrm>
            <a:prstGeom prst="chevron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2" name="Chevron 4"/>
            <p:cNvSpPr txBox="1"/>
            <p:nvPr/>
          </p:nvSpPr>
          <p:spPr>
            <a:xfrm>
              <a:off x="1134294" y="-45561"/>
              <a:ext cx="2096375" cy="49278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12700" rIns="0" bIns="12700" numCol="1" spcCol="1270" anchor="ctr" anchorCtr="0">
              <a:noAutofit/>
            </a:bodyPr>
            <a:lstStyle/>
            <a:p>
              <a:r>
                <a:rPr lang="de-DE" b="1" dirty="0"/>
                <a:t> </a:t>
              </a:r>
              <a:endParaRPr lang="en-US" b="1" dirty="0"/>
            </a:p>
            <a:p>
              <a:r>
                <a:rPr lang="de-DE" b="1" dirty="0"/>
                <a:t>5. Klammstrasse</a:t>
              </a:r>
              <a:endParaRPr lang="en-US" b="1" dirty="0"/>
            </a:p>
            <a:p>
              <a:r>
                <a:rPr lang="de-DE" b="1" dirty="0"/>
                <a:t>Klammstraße 6/10</a:t>
              </a:r>
              <a:endParaRPr lang="en-US" b="1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787182" y="5179510"/>
            <a:ext cx="3936628" cy="786817"/>
            <a:chOff x="2787182" y="5179510"/>
            <a:chExt cx="3936628" cy="786817"/>
          </a:xfrm>
        </p:grpSpPr>
        <p:pic>
          <p:nvPicPr>
            <p:cNvPr id="41" name="Picture 40"/>
            <p:cNvPicPr/>
            <p:nvPr/>
          </p:nvPicPr>
          <p:blipFill>
            <a:blip r:embed="rId11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7182" y="5279068"/>
              <a:ext cx="596537" cy="596537"/>
            </a:xfrm>
            <a:prstGeom prst="rect">
              <a:avLst/>
            </a:prstGeom>
          </p:spPr>
        </p:pic>
        <p:grpSp>
          <p:nvGrpSpPr>
            <p:cNvPr id="27" name="Group 26"/>
            <p:cNvGrpSpPr/>
            <p:nvPr/>
          </p:nvGrpSpPr>
          <p:grpSpPr>
            <a:xfrm flipH="1">
              <a:off x="3282550" y="5179510"/>
              <a:ext cx="3441260" cy="786817"/>
              <a:chOff x="408261" y="14355"/>
              <a:chExt cx="3140560" cy="786817"/>
            </a:xfrm>
            <a:scene3d>
              <a:camera prst="orthographicFront"/>
              <a:lightRig rig="chilly" dir="t"/>
            </a:scene3d>
          </p:grpSpPr>
          <p:sp>
            <p:nvSpPr>
              <p:cNvPr id="29" name="Chevron 28"/>
              <p:cNvSpPr/>
              <p:nvPr/>
            </p:nvSpPr>
            <p:spPr>
              <a:xfrm>
                <a:off x="530220" y="14355"/>
                <a:ext cx="3018601" cy="786817"/>
              </a:xfrm>
              <a:prstGeom prst="chevron">
                <a:avLst/>
              </a:prstGeom>
              <a:solidFill>
                <a:srgbClr val="FC8F8F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30" name="Chevron 4"/>
              <p:cNvSpPr txBox="1"/>
              <p:nvPr/>
            </p:nvSpPr>
            <p:spPr>
              <a:xfrm>
                <a:off x="408261" y="115082"/>
                <a:ext cx="2438274" cy="49278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25400" tIns="12700" rIns="0" bIns="12700" numCol="1" spcCol="1270" anchor="ctr" anchorCtr="0">
                <a:noAutofit/>
              </a:bodyPr>
              <a:lstStyle/>
              <a:p>
                <a:r>
                  <a:rPr lang="de-DE" b="1" dirty="0">
                    <a:solidFill>
                      <a:schemeClr val="bg1"/>
                    </a:solidFill>
                  </a:rPr>
                  <a:t>4. Hauptplatz</a:t>
                </a:r>
              </a:p>
              <a:p>
                <a:r>
                  <a:rPr lang="de-DE" b="1" dirty="0">
                    <a:solidFill>
                      <a:schemeClr val="bg1"/>
                    </a:solidFill>
                  </a:rPr>
                  <a:t>Hauptplatz 14/5</a:t>
                </a:r>
              </a:p>
            </p:txBody>
          </p:sp>
        </p:grpSp>
        <p:sp>
          <p:nvSpPr>
            <p:cNvPr id="28" name="Derler"/>
            <p:cNvSpPr txBox="1"/>
            <p:nvPr/>
          </p:nvSpPr>
          <p:spPr>
            <a:xfrm flipH="1">
              <a:off x="2939581" y="5280237"/>
              <a:ext cx="301686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4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 flipH="1">
            <a:off x="1939854" y="2503357"/>
            <a:ext cx="3942771" cy="786817"/>
            <a:chOff x="174075" y="3385354"/>
            <a:chExt cx="3598245" cy="786817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8365" y="3492746"/>
              <a:ext cx="613955" cy="6139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pic>
        <p:grpSp>
          <p:nvGrpSpPr>
            <p:cNvPr id="37" name="Group 36"/>
            <p:cNvGrpSpPr/>
            <p:nvPr/>
          </p:nvGrpSpPr>
          <p:grpSpPr>
            <a:xfrm>
              <a:off x="174075" y="3385354"/>
              <a:ext cx="3018601" cy="786817"/>
              <a:chOff x="530220" y="14355"/>
              <a:chExt cx="3018601" cy="786817"/>
            </a:xfrm>
            <a:scene3d>
              <a:camera prst="orthographicFront"/>
              <a:lightRig rig="chilly" dir="t"/>
            </a:scene3d>
          </p:grpSpPr>
          <p:sp>
            <p:nvSpPr>
              <p:cNvPr id="39" name="Chevron 38"/>
              <p:cNvSpPr/>
              <p:nvPr/>
            </p:nvSpPr>
            <p:spPr>
              <a:xfrm>
                <a:off x="530220" y="14355"/>
                <a:ext cx="3018601" cy="786817"/>
              </a:xfrm>
              <a:prstGeom prst="chevron">
                <a:avLst/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40" name="Chevron 4"/>
              <p:cNvSpPr txBox="1"/>
              <p:nvPr/>
            </p:nvSpPr>
            <p:spPr>
              <a:xfrm>
                <a:off x="777821" y="115082"/>
                <a:ext cx="2438274" cy="49278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25400" tIns="12700" rIns="0" bIns="12700" numCol="1" spcCol="1270" anchor="ctr" anchorCtr="0">
                <a:noAutofit/>
              </a:bodyPr>
              <a:lstStyle/>
              <a:p>
                <a:r>
                  <a:rPr lang="de-DE" b="1" dirty="0">
                    <a:solidFill>
                      <a:schemeClr val="bg1"/>
                    </a:solidFill>
                  </a:rPr>
                  <a:t>3. Evangelisches Pfarrhaus</a:t>
                </a:r>
                <a:endParaRPr lang="en-US" b="1" dirty="0">
                  <a:solidFill>
                    <a:schemeClr val="bg1"/>
                  </a:solidFill>
                </a:endParaRPr>
              </a:p>
              <a:p>
                <a:r>
                  <a:rPr lang="de-DE" b="1" dirty="0">
                    <a:solidFill>
                      <a:schemeClr val="bg1"/>
                    </a:solidFill>
                  </a:rPr>
                  <a:t>Offenburgergasse 4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8" name="Derler"/>
            <p:cNvSpPr txBox="1"/>
            <p:nvPr/>
          </p:nvSpPr>
          <p:spPr>
            <a:xfrm>
              <a:off x="3340861" y="3500920"/>
              <a:ext cx="275324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82095" y="3307611"/>
            <a:ext cx="3325579" cy="905384"/>
            <a:chOff x="229695" y="3155211"/>
            <a:chExt cx="3325579" cy="905384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50000"/>
                      </a14:imgEffect>
                      <a14:imgEffect>
                        <a14:colorTemperature colorTemp="11500"/>
                      </a14:imgEffect>
                      <a14:imgEffect>
                        <a14:saturation sat="38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1319" y="3155211"/>
              <a:ext cx="613955" cy="613955"/>
            </a:xfrm>
            <a:prstGeom prst="rect">
              <a:avLst/>
            </a:prstGeom>
          </p:spPr>
        </p:pic>
        <p:grpSp>
          <p:nvGrpSpPr>
            <p:cNvPr id="46" name="Group 45"/>
            <p:cNvGrpSpPr/>
            <p:nvPr/>
          </p:nvGrpSpPr>
          <p:grpSpPr>
            <a:xfrm>
              <a:off x="229695" y="3273778"/>
              <a:ext cx="3018601" cy="786817"/>
              <a:chOff x="585840" y="-97221"/>
              <a:chExt cx="3018601" cy="786817"/>
            </a:xfrm>
            <a:scene3d>
              <a:camera prst="orthographicFront"/>
              <a:lightRig rig="chilly" dir="t"/>
            </a:scene3d>
          </p:grpSpPr>
          <p:sp>
            <p:nvSpPr>
              <p:cNvPr id="48" name="Chevron 47"/>
              <p:cNvSpPr/>
              <p:nvPr/>
            </p:nvSpPr>
            <p:spPr>
              <a:xfrm>
                <a:off x="585840" y="-97221"/>
                <a:ext cx="3018601" cy="786817"/>
              </a:xfrm>
              <a:prstGeom prst="chevron">
                <a:avLst/>
              </a:prstGeom>
              <a:solidFill>
                <a:schemeClr val="accent4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49" name="Chevron 4"/>
              <p:cNvSpPr txBox="1"/>
              <p:nvPr/>
            </p:nvSpPr>
            <p:spPr>
              <a:xfrm>
                <a:off x="1046952" y="49794"/>
                <a:ext cx="2096375" cy="49278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5400" tIns="12700" rIns="0" bIns="12700" numCol="1" spcCol="1270" anchor="ctr" anchorCtr="0">
                <a:noAutofit/>
              </a:bodyPr>
              <a:lstStyle/>
              <a:p>
                <a:r>
                  <a:rPr lang="de-DE" sz="1700" b="1" dirty="0"/>
                  <a:t>2. Hofbauer</a:t>
                </a:r>
                <a:endParaRPr lang="en-US" sz="1700" b="1" dirty="0"/>
              </a:p>
              <a:p>
                <a:r>
                  <a:rPr lang="de-DE" sz="1700" b="1" dirty="0"/>
                  <a:t>Franz-Pichler-Straße 16/1</a:t>
                </a:r>
                <a:endParaRPr lang="en-US" sz="1700" b="1" dirty="0"/>
              </a:p>
            </p:txBody>
          </p:sp>
        </p:grpSp>
        <p:sp>
          <p:nvSpPr>
            <p:cNvPr id="47" name="Derler"/>
            <p:cNvSpPr txBox="1"/>
            <p:nvPr/>
          </p:nvSpPr>
          <p:spPr>
            <a:xfrm>
              <a:off x="3097453" y="31633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2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2532403" y="54218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67" name="Group 66"/>
          <p:cNvGrpSpPr/>
          <p:nvPr/>
        </p:nvGrpSpPr>
        <p:grpSpPr>
          <a:xfrm flipH="1">
            <a:off x="942712" y="4419249"/>
            <a:ext cx="3968924" cy="684772"/>
            <a:chOff x="-117453" y="3371327"/>
            <a:chExt cx="3889773" cy="735374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12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8365" y="3492746"/>
              <a:ext cx="613955" cy="6139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pic>
        <p:grpSp>
          <p:nvGrpSpPr>
            <p:cNvPr id="69" name="Group 68"/>
            <p:cNvGrpSpPr/>
            <p:nvPr/>
          </p:nvGrpSpPr>
          <p:grpSpPr>
            <a:xfrm>
              <a:off x="-117453" y="3371327"/>
              <a:ext cx="3374141" cy="654497"/>
              <a:chOff x="238692" y="328"/>
              <a:chExt cx="3374141" cy="654497"/>
            </a:xfrm>
            <a:scene3d>
              <a:camera prst="orthographicFront"/>
              <a:lightRig rig="chilly" dir="t"/>
            </a:scene3d>
          </p:grpSpPr>
          <p:sp>
            <p:nvSpPr>
              <p:cNvPr id="71" name="Chevron 70"/>
              <p:cNvSpPr/>
              <p:nvPr/>
            </p:nvSpPr>
            <p:spPr>
              <a:xfrm>
                <a:off x="238692" y="328"/>
                <a:ext cx="3374141" cy="654497"/>
              </a:xfrm>
              <a:prstGeom prst="chevron">
                <a:avLst/>
              </a:prstGeom>
              <a:solidFill>
                <a:schemeClr val="dk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72" name="Chevron 4"/>
              <p:cNvSpPr txBox="1"/>
              <p:nvPr/>
            </p:nvSpPr>
            <p:spPr>
              <a:xfrm>
                <a:off x="399397" y="115082"/>
                <a:ext cx="2984290" cy="49278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25400" tIns="12700" rIns="0" bIns="12700" numCol="1" spcCol="1270" anchor="ctr" anchorCtr="0">
                <a:noAutofit/>
              </a:bodyPr>
              <a:lstStyle/>
              <a:p>
                <a:r>
                  <a:rPr lang="de-DE" b="1" dirty="0">
                    <a:solidFill>
                      <a:schemeClr val="bg1"/>
                    </a:solidFill>
                  </a:rPr>
                  <a:t>6. Widdmannstrasse</a:t>
                </a:r>
              </a:p>
              <a:p>
                <a:r>
                  <a:rPr lang="de-DE" b="1" dirty="0">
                    <a:solidFill>
                      <a:schemeClr val="bg1"/>
                    </a:solidFill>
                  </a:rPr>
                  <a:t>Dr. Karl-Widdmann-Straße 17/6</a:t>
                </a:r>
              </a:p>
            </p:txBody>
          </p:sp>
        </p:grpSp>
        <p:sp>
          <p:nvSpPr>
            <p:cNvPr id="70" name="Derler"/>
            <p:cNvSpPr txBox="1"/>
            <p:nvPr/>
          </p:nvSpPr>
          <p:spPr>
            <a:xfrm>
              <a:off x="3340863" y="3500920"/>
              <a:ext cx="275324" cy="39662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6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4997524" y="4230719"/>
            <a:ext cx="3003484" cy="817694"/>
            <a:chOff x="229695" y="3155211"/>
            <a:chExt cx="3325579" cy="905384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1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50000"/>
                      </a14:imgEffect>
                      <a14:imgEffect>
                        <a14:colorTemperature colorTemp="11500"/>
                      </a14:imgEffect>
                      <a14:imgEffect>
                        <a14:saturation sat="38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1319" y="3155211"/>
              <a:ext cx="613955" cy="613955"/>
            </a:xfrm>
            <a:prstGeom prst="rect">
              <a:avLst/>
            </a:prstGeom>
          </p:spPr>
        </p:pic>
        <p:grpSp>
          <p:nvGrpSpPr>
            <p:cNvPr id="81" name="Group 80"/>
            <p:cNvGrpSpPr/>
            <p:nvPr/>
          </p:nvGrpSpPr>
          <p:grpSpPr>
            <a:xfrm>
              <a:off x="229695" y="3273778"/>
              <a:ext cx="3018601" cy="786817"/>
              <a:chOff x="585840" y="-97221"/>
              <a:chExt cx="3018601" cy="786817"/>
            </a:xfrm>
            <a:scene3d>
              <a:camera prst="orthographicFront"/>
              <a:lightRig rig="chilly" dir="t"/>
            </a:scene3d>
          </p:grpSpPr>
          <p:sp>
            <p:nvSpPr>
              <p:cNvPr id="83" name="Chevron 82"/>
              <p:cNvSpPr/>
              <p:nvPr/>
            </p:nvSpPr>
            <p:spPr>
              <a:xfrm>
                <a:off x="585840" y="-97221"/>
                <a:ext cx="3018601" cy="786817"/>
              </a:xfrm>
              <a:prstGeom prst="chevron">
                <a:avLst/>
              </a:prstGeom>
              <a:solidFill>
                <a:schemeClr val="accent3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84" name="Chevron 4"/>
              <p:cNvSpPr txBox="1"/>
              <p:nvPr/>
            </p:nvSpPr>
            <p:spPr>
              <a:xfrm>
                <a:off x="1046952" y="49794"/>
                <a:ext cx="2096375" cy="49278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5400" tIns="12700" rIns="0" bIns="12700" numCol="1" spcCol="1270" anchor="ctr" anchorCtr="0">
                <a:noAutofit/>
              </a:bodyPr>
              <a:lstStyle/>
              <a:p>
                <a:r>
                  <a:rPr lang="de-DE" sz="1700" b="1" dirty="0"/>
                  <a:t>7. Volpesiedlung</a:t>
                </a:r>
              </a:p>
              <a:p>
                <a:r>
                  <a:rPr lang="de-DE" sz="1700" b="1" dirty="0"/>
                  <a:t>Volpesiedlung 1/10</a:t>
                </a:r>
              </a:p>
            </p:txBody>
          </p:sp>
        </p:grpSp>
        <p:sp>
          <p:nvSpPr>
            <p:cNvPr id="82" name="Derler"/>
            <p:cNvSpPr txBox="1"/>
            <p:nvPr/>
          </p:nvSpPr>
          <p:spPr>
            <a:xfrm>
              <a:off x="3097453" y="3163385"/>
              <a:ext cx="334039" cy="4089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 flipH="1">
            <a:off x="0" y="1369138"/>
            <a:ext cx="3968924" cy="684772"/>
            <a:chOff x="-117453" y="3371327"/>
            <a:chExt cx="3889773" cy="735374"/>
          </a:xfrm>
        </p:grpSpPr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1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GlowEdges/>
                      </a14:imgEffect>
                      <a14:imgEffect>
                        <a14:sharpenSoften amount="-100000"/>
                      </a14:imgEffect>
                      <a14:imgEffect>
                        <a14:brightnessContrast bright="-61000" contrast="-3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8365" y="3492746"/>
              <a:ext cx="613955" cy="6139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pic>
        <p:grpSp>
          <p:nvGrpSpPr>
            <p:cNvPr id="87" name="Group 86"/>
            <p:cNvGrpSpPr/>
            <p:nvPr/>
          </p:nvGrpSpPr>
          <p:grpSpPr>
            <a:xfrm>
              <a:off x="-117453" y="3371327"/>
              <a:ext cx="3374141" cy="654497"/>
              <a:chOff x="238692" y="328"/>
              <a:chExt cx="3374141" cy="654497"/>
            </a:xfrm>
            <a:scene3d>
              <a:camera prst="orthographicFront"/>
              <a:lightRig rig="chilly" dir="t"/>
            </a:scene3d>
          </p:grpSpPr>
          <p:sp>
            <p:nvSpPr>
              <p:cNvPr id="89" name="Chevron 88"/>
              <p:cNvSpPr/>
              <p:nvPr/>
            </p:nvSpPr>
            <p:spPr>
              <a:xfrm>
                <a:off x="238692" y="328"/>
                <a:ext cx="3374141" cy="654497"/>
              </a:xfrm>
              <a:prstGeom prst="chevron">
                <a:avLst/>
              </a:prstGeom>
              <a:solidFill>
                <a:srgbClr val="7BBA0E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90" name="Chevron 4"/>
              <p:cNvSpPr txBox="1"/>
              <p:nvPr/>
            </p:nvSpPr>
            <p:spPr>
              <a:xfrm>
                <a:off x="399397" y="115082"/>
                <a:ext cx="2984290" cy="49278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25400" tIns="12700" rIns="0" bIns="12700" numCol="1" spcCol="1270" anchor="ctr" anchorCtr="0">
                <a:noAutofit/>
              </a:bodyPr>
              <a:lstStyle/>
              <a:p>
                <a:r>
                  <a:rPr lang="de-DE" b="1" dirty="0">
                    <a:solidFill>
                      <a:schemeClr val="bg1"/>
                    </a:solidFill>
                  </a:rPr>
                  <a:t>8. Mesnerhaus am Weizberg</a:t>
                </a:r>
              </a:p>
              <a:p>
                <a:r>
                  <a:rPr lang="de-DE" b="1" dirty="0">
                    <a:solidFill>
                      <a:schemeClr val="bg1"/>
                    </a:solidFill>
                  </a:rPr>
                  <a:t>Weizberg 17</a:t>
                </a:r>
              </a:p>
            </p:txBody>
          </p:sp>
        </p:grpSp>
        <p:sp>
          <p:nvSpPr>
            <p:cNvPr id="88" name="Derler"/>
            <p:cNvSpPr txBox="1"/>
            <p:nvPr/>
          </p:nvSpPr>
          <p:spPr>
            <a:xfrm>
              <a:off x="3340863" y="3500920"/>
              <a:ext cx="275324" cy="39662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 flipH="1">
            <a:off x="7723760" y="4165578"/>
            <a:ext cx="3139854" cy="684772"/>
            <a:chOff x="43251" y="3371327"/>
            <a:chExt cx="3729069" cy="735374"/>
          </a:xfrm>
        </p:grpSpPr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15">
              <a:duotone>
                <a:prstClr val="black"/>
                <a:srgbClr val="E11FD3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GlowEdges/>
                      </a14:imgEffect>
                      <a14:imgEffect>
                        <a14:colorTemperature colorTemp="4700"/>
                      </a14:imgEffect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8365" y="3492746"/>
              <a:ext cx="613955" cy="61395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pic>
        <p:grpSp>
          <p:nvGrpSpPr>
            <p:cNvPr id="93" name="Group 92"/>
            <p:cNvGrpSpPr/>
            <p:nvPr/>
          </p:nvGrpSpPr>
          <p:grpSpPr>
            <a:xfrm>
              <a:off x="43251" y="3371327"/>
              <a:ext cx="3213437" cy="654497"/>
              <a:chOff x="399396" y="328"/>
              <a:chExt cx="3213437" cy="654497"/>
            </a:xfrm>
            <a:scene3d>
              <a:camera prst="orthographicFront"/>
              <a:lightRig rig="chilly" dir="t"/>
            </a:scene3d>
          </p:grpSpPr>
          <p:sp>
            <p:nvSpPr>
              <p:cNvPr id="95" name="Chevron 94"/>
              <p:cNvSpPr/>
              <p:nvPr/>
            </p:nvSpPr>
            <p:spPr>
              <a:xfrm>
                <a:off x="1219900" y="328"/>
                <a:ext cx="2392933" cy="654497"/>
              </a:xfrm>
              <a:prstGeom prst="chevron">
                <a:avLst/>
              </a:prstGeom>
              <a:solidFill>
                <a:srgbClr val="982CD4">
                  <a:alpha val="49804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96" name="Chevron 4"/>
              <p:cNvSpPr txBox="1"/>
              <p:nvPr/>
            </p:nvSpPr>
            <p:spPr>
              <a:xfrm>
                <a:off x="399396" y="115082"/>
                <a:ext cx="2984290" cy="49278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25400" tIns="12700" rIns="0" bIns="12700" numCol="1" spcCol="1270" anchor="ctr" anchorCtr="0">
                <a:noAutofit/>
              </a:bodyPr>
              <a:lstStyle/>
              <a:p>
                <a:r>
                  <a:rPr lang="de-DE" b="1" dirty="0">
                    <a:solidFill>
                      <a:schemeClr val="bg1"/>
                    </a:solidFill>
                  </a:rPr>
                  <a:t>9. Ziegelgasse</a:t>
                </a:r>
              </a:p>
              <a:p>
                <a:r>
                  <a:rPr lang="de-DE" b="1" dirty="0">
                    <a:solidFill>
                      <a:schemeClr val="bg1"/>
                    </a:solidFill>
                  </a:rPr>
                  <a:t>Ziegelgasse 6/15</a:t>
                </a:r>
              </a:p>
            </p:txBody>
          </p:sp>
        </p:grpSp>
        <p:sp>
          <p:nvSpPr>
            <p:cNvPr id="94" name="Derler"/>
            <p:cNvSpPr txBox="1"/>
            <p:nvPr/>
          </p:nvSpPr>
          <p:spPr>
            <a:xfrm>
              <a:off x="3340863" y="3500920"/>
              <a:ext cx="275324" cy="39662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9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756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456</Words>
  <Application>Microsoft Macintosh PowerPoint</Application>
  <PresentationFormat>Benutzerdefiniert</PresentationFormat>
  <Paragraphs>186</Paragraphs>
  <Slides>10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Office Theme</vt:lpstr>
      <vt:lpstr>WAY OF HOPE FLÜCHTLINGSHILFE </vt:lpstr>
      <vt:lpstr>Wer sind wir ?  </vt:lpstr>
      <vt:lpstr>Woher kommen wir? </vt:lpstr>
      <vt:lpstr>Welche Prinzipien leiten uns in unserer Arbeit? </vt:lpstr>
      <vt:lpstr>Was sind die Ziele der WAY of HOPE - Flüchtlingshilfe? </vt:lpstr>
      <vt:lpstr>Welche Struktur haben wir?</vt:lpstr>
      <vt:lpstr>Wer gehört zum Leitungsteam? </vt:lpstr>
      <vt:lpstr>Wer ist wofür verantwortlich? 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WAY OF HOPE FLÜCHTLINGSHILFE</dc:title>
  <dc:creator>Microsoft Office User</dc:creator>
  <cp:lastModifiedBy>F Berger</cp:lastModifiedBy>
  <cp:revision>114</cp:revision>
  <dcterms:created xsi:type="dcterms:W3CDTF">2016-01-30T10:12:34Z</dcterms:created>
  <dcterms:modified xsi:type="dcterms:W3CDTF">2016-02-02T15:46:57Z</dcterms:modified>
</cp:coreProperties>
</file>